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6" r:id="rId4"/>
    <p:sldMasterId id="2147483698" r:id="rId5"/>
  </p:sldMasterIdLst>
  <p:notesMasterIdLst>
    <p:notesMasterId r:id="rId97"/>
  </p:notesMasterIdLst>
  <p:sldIdLst>
    <p:sldId id="290" r:id="rId6"/>
    <p:sldId id="333" r:id="rId7"/>
    <p:sldId id="439" r:id="rId8"/>
    <p:sldId id="564" r:id="rId9"/>
    <p:sldId id="551" r:id="rId10"/>
    <p:sldId id="537" r:id="rId11"/>
    <p:sldId id="550" r:id="rId12"/>
    <p:sldId id="561" r:id="rId13"/>
    <p:sldId id="291" r:id="rId14"/>
    <p:sldId id="437" r:id="rId15"/>
    <p:sldId id="435" r:id="rId16"/>
    <p:sldId id="482" r:id="rId17"/>
    <p:sldId id="484" r:id="rId18"/>
    <p:sldId id="485" r:id="rId19"/>
    <p:sldId id="530" r:id="rId20"/>
    <p:sldId id="531" r:id="rId21"/>
    <p:sldId id="532" r:id="rId22"/>
    <p:sldId id="533" r:id="rId23"/>
    <p:sldId id="534" r:id="rId24"/>
    <p:sldId id="535" r:id="rId25"/>
    <p:sldId id="536" r:id="rId26"/>
    <p:sldId id="483" r:id="rId27"/>
    <p:sldId id="491" r:id="rId28"/>
    <p:sldId id="488" r:id="rId29"/>
    <p:sldId id="489" r:id="rId30"/>
    <p:sldId id="492" r:id="rId31"/>
    <p:sldId id="490" r:id="rId32"/>
    <p:sldId id="478" r:id="rId33"/>
    <p:sldId id="479" r:id="rId34"/>
    <p:sldId id="552" r:id="rId35"/>
    <p:sldId id="553" r:id="rId36"/>
    <p:sldId id="554" r:id="rId37"/>
    <p:sldId id="555" r:id="rId38"/>
    <p:sldId id="471" r:id="rId39"/>
    <p:sldId id="472" r:id="rId40"/>
    <p:sldId id="473" r:id="rId41"/>
    <p:sldId id="469" r:id="rId42"/>
    <p:sldId id="493" r:id="rId43"/>
    <p:sldId id="495" r:id="rId44"/>
    <p:sldId id="496" r:id="rId45"/>
    <p:sldId id="525" r:id="rId46"/>
    <p:sldId id="524" r:id="rId47"/>
    <p:sldId id="526" r:id="rId48"/>
    <p:sldId id="527" r:id="rId49"/>
    <p:sldId id="528" r:id="rId50"/>
    <p:sldId id="529" r:id="rId51"/>
    <p:sldId id="497" r:id="rId52"/>
    <p:sldId id="498" r:id="rId53"/>
    <p:sldId id="499" r:id="rId54"/>
    <p:sldId id="500" r:id="rId55"/>
    <p:sldId id="501" r:id="rId56"/>
    <p:sldId id="502" r:id="rId57"/>
    <p:sldId id="556" r:id="rId58"/>
    <p:sldId id="558" r:id="rId59"/>
    <p:sldId id="504" r:id="rId60"/>
    <p:sldId id="557" r:id="rId61"/>
    <p:sldId id="559" r:id="rId62"/>
    <p:sldId id="505" r:id="rId63"/>
    <p:sldId id="506" r:id="rId64"/>
    <p:sldId id="507" r:id="rId65"/>
    <p:sldId id="508" r:id="rId66"/>
    <p:sldId id="509" r:id="rId67"/>
    <p:sldId id="510" r:id="rId68"/>
    <p:sldId id="513" r:id="rId69"/>
    <p:sldId id="514" r:id="rId70"/>
    <p:sldId id="538" r:id="rId71"/>
    <p:sldId id="515" r:id="rId72"/>
    <p:sldId id="516" r:id="rId73"/>
    <p:sldId id="517" r:id="rId74"/>
    <p:sldId id="518" r:id="rId75"/>
    <p:sldId id="519" r:id="rId76"/>
    <p:sldId id="520" r:id="rId77"/>
    <p:sldId id="521" r:id="rId78"/>
    <p:sldId id="522" r:id="rId79"/>
    <p:sldId id="539" r:id="rId80"/>
    <p:sldId id="540" r:id="rId81"/>
    <p:sldId id="541" r:id="rId82"/>
    <p:sldId id="542" r:id="rId83"/>
    <p:sldId id="543" r:id="rId84"/>
    <p:sldId id="544" r:id="rId85"/>
    <p:sldId id="545" r:id="rId86"/>
    <p:sldId id="546" r:id="rId87"/>
    <p:sldId id="547" r:id="rId88"/>
    <p:sldId id="548" r:id="rId89"/>
    <p:sldId id="549" r:id="rId90"/>
    <p:sldId id="303" r:id="rId91"/>
    <p:sldId id="433" r:id="rId92"/>
    <p:sldId id="487" r:id="rId93"/>
    <p:sldId id="563" r:id="rId94"/>
    <p:sldId id="560" r:id="rId95"/>
    <p:sldId id="562" r:id="rId96"/>
  </p:sldIdLst>
  <p:sldSz cx="12192000" cy="6858000"/>
  <p:notesSz cx="6858000" cy="9144000"/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141" userDrawn="1">
          <p15:clr>
            <a:srgbClr val="A4A3A4"/>
          </p15:clr>
        </p15:guide>
        <p15:guide id="4" pos="5632" userDrawn="1">
          <p15:clr>
            <a:srgbClr val="A4A3A4"/>
          </p15:clr>
        </p15:guide>
        <p15:guide id="5" pos="7038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8" orient="horz" pos="2682" userDrawn="1">
          <p15:clr>
            <a:srgbClr val="A4A3A4"/>
          </p15:clr>
        </p15:guide>
        <p15:guide id="10" pos="28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E2AC00"/>
    <a:srgbClr val="F6BB00"/>
    <a:srgbClr val="FFC001"/>
    <a:srgbClr val="B08600"/>
    <a:srgbClr val="E6E6E6"/>
    <a:srgbClr val="FAFAFA"/>
    <a:srgbClr val="F0B700"/>
    <a:srgbClr val="E1E1E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02" autoAdjust="0"/>
    <p:restoredTop sz="93306" autoAdjust="0"/>
  </p:normalViewPr>
  <p:slideViewPr>
    <p:cSldViewPr snapToGrid="0" showGuides="1">
      <p:cViewPr varScale="1">
        <p:scale>
          <a:sx n="77" d="100"/>
          <a:sy n="77" d="100"/>
        </p:scale>
        <p:origin x="960" y="192"/>
      </p:cViewPr>
      <p:guideLst>
        <p:guide orient="horz" pos="2999"/>
        <p:guide pos="3840"/>
        <p:guide pos="1141"/>
        <p:guide pos="5632"/>
        <p:guide pos="7038"/>
        <p:guide orient="horz" pos="1366"/>
        <p:guide orient="horz" pos="2682"/>
        <p:guide pos="2887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notesMaster" Target="notesMasters/notesMaster1.xml"/><Relationship Id="rId98" Type="http://schemas.openxmlformats.org/officeDocument/2006/relationships/tags" Target="tags/tag1.xml"/><Relationship Id="rId99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viewProps" Target="viewProp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5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42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12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28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28083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29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2808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33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4137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 </a:t>
            </a:r>
            <a:r>
              <a:rPr lang="en-US" smtClean="0"/>
              <a:t>formerly</a:t>
            </a:r>
            <a:r>
              <a:rPr lang="en-US" baseline="0" smtClean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864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3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09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0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1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37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10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68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804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38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52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301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1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62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1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10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43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1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Initial idea: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Innovative small press could change the juicing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2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Identify Customer Needs</a:t>
            </a:r>
            <a:r>
              <a:rPr lang="en-GB" altLang="x-none" sz="1200" dirty="0" smtClean="0">
                <a:solidFill>
                  <a:schemeClr val="bg1"/>
                </a:solidFill>
                <a:latin typeface="Arial" charset="0"/>
                <a:ea typeface="方正兰亭超细黑简体" charset="0"/>
                <a:cs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juice</a:t>
            </a:r>
            <a:r>
              <a:rPr lang="en-GB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or a press?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fast and clean juice making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Smart phone app to monitor their diet</a:t>
            </a:r>
            <a:endParaRPr lang="en-GB" sz="18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8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Target Specification</a:t>
            </a:r>
            <a:r>
              <a:rPr lang="es-ES" altLang="x-none" sz="1800" dirty="0" smtClean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Thousands of pounds on 200 cm</a:t>
            </a:r>
            <a:r>
              <a:rPr lang="en-US" sz="28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surface press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Home appliance or Businesses?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Producing a juice in &lt;90 </a:t>
            </a:r>
            <a:r>
              <a:rPr lang="en-GB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2800" dirty="0" smtClean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Concept Generation</a:t>
            </a:r>
            <a:r>
              <a:rPr lang="es-ES" altLang="x-none" sz="4000" dirty="0" smtClean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 engineered (24 pieces for the lock door system).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Cold pressured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QR scan to apply the exact pressure.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altLang="zh-CN" sz="2800" dirty="0" smtClean="0">
                <a:solidFill>
                  <a:schemeClr val="bg1"/>
                </a:solidFill>
              </a:rPr>
              <a:t>-----------------------------------------------------------------------------------------------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s-ES" altLang="zh-CN" sz="28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 smtClean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3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Nespresso</a:t>
            </a:r>
            <a:r>
              <a:rPr lang="en-GB" dirty="0" smtClean="0"/>
              <a:t> borrowed</a:t>
            </a:r>
            <a:r>
              <a:rPr lang="en-GB" baseline="0" dirty="0" smtClean="0"/>
              <a:t> the insights from </a:t>
            </a:r>
            <a:r>
              <a:rPr lang="en-GB" baseline="0" dirty="0" err="1" smtClean="0"/>
              <a:t>Hp</a:t>
            </a:r>
            <a:r>
              <a:rPr lang="en-GB" baseline="0" dirty="0" smtClean="0"/>
              <a:t>, basically “If selling replacements is </a:t>
            </a:r>
            <a:r>
              <a:rPr lang="en-GB" baseline="0" dirty="0" err="1" smtClean="0"/>
              <a:t>succesful</a:t>
            </a:r>
            <a:r>
              <a:rPr lang="en-GB" baseline="0" dirty="0" smtClean="0"/>
              <a:t> then we have to focus on the replacements to succeed”</a:t>
            </a:r>
          </a:p>
          <a:p>
            <a:endParaRPr lang="en-GB" baseline="0" dirty="0" smtClean="0"/>
          </a:p>
          <a:p>
            <a:r>
              <a:rPr lang="en-GB" dirty="0" smtClean="0"/>
              <a:t>Borrowing experiences across</a:t>
            </a:r>
            <a:r>
              <a:rPr lang="en-GB" baseline="0" dirty="0" smtClean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15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5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56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03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0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DF01D6C4-FDE1-4202-8200-A0E8B28A5C78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75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98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EAB12E8A-0BB6-4BF2-9BA6-41760060CFF4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76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8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2949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253C22E-AA6B-4823-A3E0-72AAF4037BC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77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24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4253C22E-AA6B-4823-A3E0-72AAF4037BC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78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344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38CD53-C0FB-4EFA-98B0-0230980B89B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79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07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38CD53-C0FB-4EFA-98B0-0230980B89B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80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8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38CD53-C0FB-4EFA-98B0-0230980B89B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81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145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fld id="{C238CD53-C0FB-4EFA-98B0-0230980B89BE}" type="slidenum">
              <a:rPr lang="zh-CN" altLang="en-US" smtClean="0">
                <a:solidFill>
                  <a:prstClr val="black"/>
                </a:solidFill>
              </a:rPr>
              <a:pPr eaLnBrk="1" hangingPunct="1"/>
              <a:t>82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6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047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65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4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41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9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61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23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3455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F9D92-4877-4109-9903-8681213B3574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6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F7BC-222B-4CD4-91F5-0DE929C4C9DC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3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152B-1D18-4419-A99C-383495F169EA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8015-F5D9-4DE6-9C85-C8AA376D09B9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7564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 lang="uk-UA" sz="1733" smtClean="0">
                <a:solidFill>
                  <a:srgbClr val="000000"/>
                </a:solidFill>
              </a:rPr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uk-UA" sz="1733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4735-F972-4027-B9BD-EEAACE155E8E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48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fld id="{86CB4B4D-7CA3-9044-876B-883B54F8677D}" type="slidenum">
              <a:rPr lang="uk-UA" sz="1733" smtClean="0">
                <a:solidFill>
                  <a:srgbClr val="000000"/>
                </a:solidFill>
              </a:rPr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uk-UA" sz="1733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0F9FB-5080-5E4B-80A0-21AAAFB12036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63926-8B7B-9E4C-8036-75803AD373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F6407-BF86-914C-ADA6-16EAE3B57F0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3109C-6DEC-1B4E-A9EC-2BED687ABA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E413-7637-49C6-B4B3-877A4989A7A4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8162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A91C22-BD40-AD4C-AA2D-908C13CBD97F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AD401-CC71-5941-B63D-E2913BDC47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A406C-4124-A44B-AAB3-E28B03A55918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7411-E3A7-4949-9160-86583D5C2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4CD15-5E46-464B-8D08-BFA93B2436DD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9E91-A5D9-F049-B91F-872102AD4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86CCF-1E31-7A43-A4B1-334391A24759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71A30-ACBE-8C4C-8C53-C828949FD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D1256-3E51-E542-9EAF-8455297457F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76F11-04D5-644B-A761-9B22BD8E4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39F2A-8141-9E41-93F6-66191A7DD2D3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667C-6955-1241-8232-7F00D3270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473D9F-E9B3-2F4C-9816-23AF2F204DDC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4FB26-779C-254F-A35B-C2D358BB68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190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00F9FB-5080-5E4B-80A0-21AAAFB12036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963926-8B7B-9E4C-8036-75803AD373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F6407-BF86-914C-ADA6-16EAE3B57F0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3109C-6DEC-1B4E-A9EC-2BED687ABAD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7D73-ED77-4FA8-A393-52BB3705D84A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820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2667"/>
            </a:lvl2pPr>
            <a:lvl3pPr marL="1219170" indent="0">
              <a:buNone/>
              <a:defRPr sz="2400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  <a:lvl6pPr marL="3047924" indent="0">
              <a:buNone/>
              <a:defRPr sz="2133"/>
            </a:lvl6pPr>
            <a:lvl7pPr marL="3657509" indent="0">
              <a:buNone/>
              <a:defRPr sz="2133"/>
            </a:lvl7pPr>
            <a:lvl8pPr marL="4267093" indent="0">
              <a:buNone/>
              <a:defRPr sz="2133"/>
            </a:lvl8pPr>
            <a:lvl9pPr marL="4876678" indent="0">
              <a:buNone/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A91C22-BD40-AD4C-AA2D-908C13CBD97F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AD401-CC71-5941-B63D-E2913BDC47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6A406C-4124-A44B-AAB3-E28B03A55918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C77411-E3A7-4949-9160-86583D5C28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74CD15-5E46-464B-8D08-BFA93B2436DD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B79E91-A5D9-F049-B91F-872102AD452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86CCF-1E31-7A43-A4B1-334391A24759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971A30-ACBE-8C4C-8C53-C828949FD70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CD1256-3E51-E542-9EAF-8455297457F0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A76F11-04D5-644B-A761-9B22BD8E4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39F2A-8141-9E41-93F6-66191A7DD2D3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1667C-6955-1241-8232-7F00D32704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473D9F-E9B3-2F4C-9816-23AF2F204DDC}" type="datetimeFigureOut">
              <a:rPr lang="zh-CN" altLang="en-US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44FB26-779C-254F-A35B-C2D358BB68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/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130E-AC64-44D5-8127-B3CD6A622587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1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8C213-32B0-4A11-BFEA-10554AA9C75E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09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3B1CD-0A47-4A9E-B1F1-FC03ABEBB9F2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7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761F-3713-4C9C-BDDF-93802D65D8CC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0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97D47-B4C7-462A-8624-689C3321B9DB}" type="datetime1">
              <a:rPr lang="zh-CN" altLang="en-US" smtClean="0"/>
              <a:pPr/>
              <a:t>2017/9/19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1E86F-CBF7-4DF7-824A-AB405C555A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05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 userDrawn="1"/>
        </p:nvSpPr>
        <p:spPr bwMode="auto">
          <a:xfrm>
            <a:off x="0" y="1761068"/>
            <a:ext cx="12192000" cy="3357033"/>
          </a:xfrm>
          <a:prstGeom prst="rect">
            <a:avLst/>
          </a:pr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5645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>
    <p:wipe/>
  </p:transition>
  <p:txStyles>
    <p:titleStyle>
      <a:lvl1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609585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1219170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828754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2438339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594" indent="-228594" algn="l" defTabSz="91437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"/>
          <p:cNvSpPr>
            <a:spLocks noChangeArrowheads="1"/>
          </p:cNvSpPr>
          <p:nvPr userDrawn="1"/>
        </p:nvSpPr>
        <p:spPr bwMode="auto">
          <a:xfrm>
            <a:off x="0" y="1761068"/>
            <a:ext cx="12192000" cy="3357033"/>
          </a:xfrm>
          <a:prstGeom prst="rect">
            <a:avLst/>
          </a:prstGeom>
          <a:solidFill>
            <a:srgbClr val="1E1E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3075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3076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3591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slow">
    <p:wipe/>
  </p:transition>
  <p:txStyles>
    <p:titleStyle>
      <a:lvl1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609585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1219170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828754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2438339" algn="l" defTabSz="91437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594" indent="-228594" algn="l" defTabSz="914377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fld id="{8008DD98-D290-1944-9E3C-A008DC37D5BB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t>2017/9/19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fld id="{11C18775-D15C-044F-8D9C-CDF148561198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10" r:id="rId12"/>
  </p:sldLayoutIdLst>
  <p:transition spd="slow">
    <p:wipe/>
  </p:transition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pattFill prst="pct60">
          <a:fgClr>
            <a:schemeClr val="tx1">
              <a:lumMod val="75000"/>
              <a:lumOff val="25000"/>
            </a:schemeClr>
          </a:fgClr>
          <a:bgClr>
            <a:schemeClr val="tx1">
              <a:lumMod val="85000"/>
              <a:lumOff val="1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6185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x-none"/>
              <a:t>单击此处编辑母版文本样式</a:t>
            </a:r>
          </a:p>
          <a:p>
            <a:pPr lvl="1"/>
            <a:r>
              <a:rPr lang="zh-CN" altLang="x-none"/>
              <a:t>第二级</a:t>
            </a:r>
          </a:p>
          <a:p>
            <a:pPr lvl="2"/>
            <a:r>
              <a:rPr lang="zh-CN" altLang="x-none"/>
              <a:t>第三级</a:t>
            </a:r>
          </a:p>
          <a:p>
            <a:pPr lvl="3"/>
            <a:r>
              <a:rPr lang="zh-CN" altLang="x-none"/>
              <a:t>第四级</a:t>
            </a:r>
          </a:p>
          <a:p>
            <a:pPr lvl="4"/>
            <a:r>
              <a:rPr lang="zh-CN" altLang="x-none"/>
              <a:t>第五级</a:t>
            </a:r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fld id="{8008DD98-D290-1944-9E3C-A008DC37D5BB}" type="datetimeFigureOut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t>2017/9/19</a:t>
            </a:fld>
            <a:endParaRPr lang="zh-CN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fld id="{11C18775-D15C-044F-8D9C-CDF148561198}" type="slidenum">
              <a:rPr lang="zh-CN" altLang="en-US" smtClean="0"/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522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 spd="slow">
    <p:wipe/>
  </p:transition>
  <p:txStyles>
    <p:titleStyle>
      <a:lvl1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2pPr>
      <a:lvl3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3pPr>
      <a:lvl4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4pPr>
      <a:lvl5pPr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5pPr>
      <a:lvl6pPr marL="609585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6pPr>
      <a:lvl7pPr marL="1219170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7pPr>
      <a:lvl8pPr marL="1828754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8pPr>
      <a:lvl9pPr marL="2438339" algn="l" defTabSz="91437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charset="-122"/>
        </a:defRPr>
      </a:lvl9pPr>
    </p:titleStyle>
    <p:bodyStyle>
      <a:lvl1pPr marL="228594" indent="-228594" algn="l" defTabSz="914377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hyperlink" Target="toyhouse.cc" TargetMode="External"/><Relationship Id="rId10" Type="http://schemas.openxmlformats.org/officeDocument/2006/relationships/image" Target="../media/image6.png"/><Relationship Id="rId11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fyi.uwex.edu/programdevelopment/logic-model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nand2tetris.org" TargetMode="External"/><Relationship Id="rId5" Type="http://schemas.openxmlformats.org/officeDocument/2006/relationships/hyperlink" Target="toyhouse.cc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creativecommons.org/licenses/by-nc-sa/3.0/deed.en_U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tiff"/><Relationship Id="rId20" Type="http://schemas.openxmlformats.org/officeDocument/2006/relationships/image" Target="../media/image53.tiff"/><Relationship Id="rId21" Type="http://schemas.openxmlformats.org/officeDocument/2006/relationships/image" Target="../media/image54.tiff"/><Relationship Id="rId22" Type="http://schemas.openxmlformats.org/officeDocument/2006/relationships/image" Target="../media/image55.tiff"/><Relationship Id="rId10" Type="http://schemas.openxmlformats.org/officeDocument/2006/relationships/image" Target="../media/image44.tiff"/><Relationship Id="rId11" Type="http://schemas.openxmlformats.org/officeDocument/2006/relationships/image" Target="../media/image45.tiff"/><Relationship Id="rId12" Type="http://schemas.openxmlformats.org/officeDocument/2006/relationships/image" Target="../media/image46.jpeg"/><Relationship Id="rId13" Type="http://schemas.openxmlformats.org/officeDocument/2006/relationships/image" Target="../media/image47.png"/><Relationship Id="rId14" Type="http://schemas.openxmlformats.org/officeDocument/2006/relationships/image" Target="../media/image48.tiff"/><Relationship Id="rId15" Type="http://schemas.openxmlformats.org/officeDocument/2006/relationships/image" Target="../media/image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tiff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tiff"/><Relationship Id="rId7" Type="http://schemas.openxmlformats.org/officeDocument/2006/relationships/image" Target="../media/image41.tiff"/><Relationship Id="rId8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tiff"/><Relationship Id="rId12" Type="http://schemas.openxmlformats.org/officeDocument/2006/relationships/image" Target="../media/image66.tiff"/><Relationship Id="rId13" Type="http://schemas.openxmlformats.org/officeDocument/2006/relationships/image" Target="../media/image67.tif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tiff"/><Relationship Id="rId6" Type="http://schemas.openxmlformats.org/officeDocument/2006/relationships/image" Target="../media/image60.tiff"/><Relationship Id="rId7" Type="http://schemas.openxmlformats.org/officeDocument/2006/relationships/image" Target="../media/image61.tiff"/><Relationship Id="rId8" Type="http://schemas.openxmlformats.org/officeDocument/2006/relationships/image" Target="../media/image62.tiff"/><Relationship Id="rId9" Type="http://schemas.openxmlformats.org/officeDocument/2006/relationships/image" Target="../media/image63.tiff"/><Relationship Id="rId10" Type="http://schemas.openxmlformats.org/officeDocument/2006/relationships/image" Target="../media/image6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wmf"/><Relationship Id="rId9" Type="http://schemas.openxmlformats.org/officeDocument/2006/relationships/image" Target="../media/image84.wmf"/><Relationship Id="rId10" Type="http://schemas.openxmlformats.org/officeDocument/2006/relationships/image" Target="../media/image85.w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amuel_Eilenberg_MFO.jpeg" TargetMode="External"/><Relationship Id="rId4" Type="http://schemas.openxmlformats.org/officeDocument/2006/relationships/image" Target="../media/image90.jpeg"/><Relationship Id="rId5" Type="http://schemas.openxmlformats.org/officeDocument/2006/relationships/hyperlink" Target="https://en.wikipedia.org/wiki/File:Saunders_MacLane.jpg" TargetMode="External"/><Relationship Id="rId6" Type="http://schemas.openxmlformats.org/officeDocument/2006/relationships/image" Target="../media/image91.jpe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ucr.edu/home/baez/" TargetMode="External"/><Relationship Id="rId4" Type="http://schemas.openxmlformats.org/officeDocument/2006/relationships/hyperlink" Target="https://plato.stanford.edu/archives/win2015/entries/categorytheory/" TargetMode="External"/><Relationship Id="rId5" Type="http://schemas.openxmlformats.org/officeDocument/2006/relationships/image" Target="../media/image93.png"/><Relationship Id="rId6" Type="http://schemas.openxmlformats.org/officeDocument/2006/relationships/hyperlink" Target="https://www.youtube.com/watch?v=IyJP_7ucwWo" TargetMode="Externa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10" Type="http://schemas.openxmlformats.org/officeDocument/2006/relationships/image" Target="../media/image110.png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Relationship Id="rId6" Type="http://schemas.openxmlformats.org/officeDocument/2006/relationships/image" Target="../media/image800.png"/><Relationship Id="rId7" Type="http://schemas.openxmlformats.org/officeDocument/2006/relationships/image" Target="../media/image90.png"/><Relationship Id="rId8" Type="http://schemas.openxmlformats.org/officeDocument/2006/relationships/image" Target="../media/image104.png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0" Type="http://schemas.openxmlformats.org/officeDocument/2006/relationships/image" Target="NULL"/><Relationship Id="rId21" Type="http://schemas.openxmlformats.org/officeDocument/2006/relationships/image" Target="NULL"/><Relationship Id="rId22" Type="http://schemas.openxmlformats.org/officeDocument/2006/relationships/image" Target="NULL"/><Relationship Id="rId23" Type="http://schemas.openxmlformats.org/officeDocument/2006/relationships/image" Target="NULL"/><Relationship Id="rId24" Type="http://schemas.openxmlformats.org/officeDocument/2006/relationships/image" Target="NULL"/><Relationship Id="rId10" Type="http://schemas.openxmlformats.org/officeDocument/2006/relationships/image" Target="../media/image110.png"/><Relationship Id="rId13" Type="http://schemas.openxmlformats.org/officeDocument/2006/relationships/image" Target="NULL"/><Relationship Id="rId14" Type="http://schemas.openxmlformats.org/officeDocument/2006/relationships/image" Target="NULL"/><Relationship Id="rId15" Type="http://schemas.openxmlformats.org/officeDocument/2006/relationships/image" Target="NULL"/><Relationship Id="rId16" Type="http://schemas.openxmlformats.org/officeDocument/2006/relationships/image" Target="NULL"/><Relationship Id="rId17" Type="http://schemas.openxmlformats.org/officeDocument/2006/relationships/image" Target="NULL"/><Relationship Id="rId18" Type="http://schemas.openxmlformats.org/officeDocument/2006/relationships/image" Target="NULL"/><Relationship Id="rId19" Type="http://schemas.openxmlformats.org/officeDocument/2006/relationships/image" Target="NULL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5.png"/><Relationship Id="rId6" Type="http://schemas.openxmlformats.org/officeDocument/2006/relationships/image" Target="../media/image800.png"/><Relationship Id="rId7" Type="http://schemas.openxmlformats.org/officeDocument/2006/relationships/image" Target="../media/image90.png"/><Relationship Id="rId8" Type="http://schemas.openxmlformats.org/officeDocument/2006/relationships/image" Target="../media/image104.png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95.tiff"/><Relationship Id="rId6" Type="http://schemas.openxmlformats.org/officeDocument/2006/relationships/image" Target="../media/image96.tiff"/><Relationship Id="rId7" Type="http://schemas.openxmlformats.org/officeDocument/2006/relationships/image" Target="../media/image97.tif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0.png"/><Relationship Id="rId12" Type="http://schemas.openxmlformats.org/officeDocument/2006/relationships/image" Target="../media/image160.png"/><Relationship Id="rId13" Type="http://schemas.openxmlformats.org/officeDocument/2006/relationships/image" Target="../media/image170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NULL"/><Relationship Id="rId6" Type="http://schemas.openxmlformats.org/officeDocument/2006/relationships/image" Target="NULL"/><Relationship Id="rId7" Type="http://schemas.openxmlformats.org/officeDocument/2006/relationships/image" Target="NULL"/><Relationship Id="rId8" Type="http://schemas.openxmlformats.org/officeDocument/2006/relationships/image" Target="NULL"/><Relationship Id="rId9" Type="http://schemas.openxmlformats.org/officeDocument/2006/relationships/image" Target="../media/image130.png"/><Relationship Id="rId10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hyperlink" Target="http://cn.bing.com/images/search?view=detailV2&amp;ccid=6aJWArtW&amp;id=1B33FCE0E6255CF2A323C4463060B607525B9562&amp;thid=OIP.6aJWArtWuYvQhf-NMQ63IAEmEs&amp;q=Disiciplined+Entrepreneurs&amp;simid=608027049903587654&amp;selectedIndex=0" TargetMode="External"/><Relationship Id="rId5" Type="http://schemas.openxmlformats.org/officeDocument/2006/relationships/image" Target="../media/image104.jpeg"/><Relationship Id="rId1" Type="http://schemas.openxmlformats.org/officeDocument/2006/relationships/slideLayout" Target="../slideLayouts/slideLayout42.xml"/><Relationship Id="rId2" Type="http://schemas.openxmlformats.org/officeDocument/2006/relationships/hyperlink" Target="http://cn.bing.com/images/search?view=detailV2&amp;ccid=xQYLdW0c&amp;id=2D249A2C846B9404F7C892161625140870150CAD&amp;thid=OIP.xQYLdW0cUM1P1vxaCEWt3wEsEs&amp;q=Disiciplined+Entrepreneurs&amp;simid=608052368738291106&amp;selectedIndex=2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microsoft.com/office/2007/relationships/hdphoto" Target="../media/hdphoto3.wdp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1.png"/><Relationship Id="rId10" Type="http://schemas.openxmlformats.org/officeDocument/2006/relationships/image" Target="../media/image112.w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wmf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microsoft.com/office/2007/relationships/hdphoto" Target="../media/hdphoto4.wdp"/><Relationship Id="rId15" Type="http://schemas.openxmlformats.org/officeDocument/2006/relationships/image" Target="../media/image116.wmf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microsoft.com/office/2007/relationships/hdphoto" Target="../media/hdphoto3.wdp"/><Relationship Id="rId7" Type="http://schemas.openxmlformats.org/officeDocument/2006/relationships/image" Target="../media/image108.png"/><Relationship Id="rId8" Type="http://schemas.openxmlformats.org/officeDocument/2006/relationships/image" Target="../media/image113.png"/><Relationship Id="rId9" Type="http://schemas.openxmlformats.org/officeDocument/2006/relationships/image" Target="../media/image109.png"/><Relationship Id="rId10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15.png"/><Relationship Id="rId5" Type="http://schemas.microsoft.com/office/2007/relationships/hdphoto" Target="../media/hdphoto4.wdp"/><Relationship Id="rId6" Type="http://schemas.openxmlformats.org/officeDocument/2006/relationships/image" Target="../media/image121.png"/><Relationship Id="rId7" Type="http://schemas.microsoft.com/office/2007/relationships/hdphoto" Target="../media/hdphoto5.wdp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jpeg"/><Relationship Id="rId12" Type="http://schemas.openxmlformats.org/officeDocument/2006/relationships/image" Target="../media/image126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Relationship Id="rId5" Type="http://schemas.openxmlformats.org/officeDocument/2006/relationships/image" Target="../media/image114.png"/><Relationship Id="rId6" Type="http://schemas.openxmlformats.org/officeDocument/2006/relationships/image" Target="../media/image116.wmf"/><Relationship Id="rId7" Type="http://schemas.openxmlformats.org/officeDocument/2006/relationships/image" Target="../media/image117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hyperlink" Target="https://dewabharata.gitbooks.io/category-theory-for-dummies-by-dummies/content/" TargetMode="External"/><Relationship Id="rId6" Type="http://schemas.openxmlformats.org/officeDocument/2006/relationships/image" Target="../media/image131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3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tiff"/><Relationship Id="rId3" Type="http://schemas.openxmlformats.org/officeDocument/2006/relationships/image" Target="../media/image14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sme/presentations/cat10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2700000">
            <a:off x="7580890" y="755411"/>
            <a:ext cx="3177271" cy="3177271"/>
          </a:xfrm>
          <a:prstGeom prst="rect">
            <a:avLst/>
          </a:prstGeom>
          <a:blipFill dpi="0" rotWithShape="0">
            <a:blip r:embed="rId3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2700000">
            <a:off x="9532754" y="-663991"/>
            <a:ext cx="3177271" cy="2104393"/>
          </a:xfrm>
          <a:custGeom>
            <a:avLst/>
            <a:gdLst>
              <a:gd name="connsiteX0" fmla="*/ 1 w 3177271"/>
              <a:gd name="connsiteY0" fmla="*/ 2050510 h 2104393"/>
              <a:gd name="connsiteX1" fmla="*/ 2050512 w 3177271"/>
              <a:gd name="connsiteY1" fmla="*/ 0 h 2104393"/>
              <a:gd name="connsiteX2" fmla="*/ 3177271 w 3177271"/>
              <a:gd name="connsiteY2" fmla="*/ 1126759 h 2104393"/>
              <a:gd name="connsiteX3" fmla="*/ 3177271 w 3177271"/>
              <a:gd name="connsiteY3" fmla="*/ 2104393 h 2104393"/>
              <a:gd name="connsiteX4" fmla="*/ 0 w 3177271"/>
              <a:gd name="connsiteY4" fmla="*/ 2104393 h 210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2104393">
                <a:moveTo>
                  <a:pt x="1" y="2050510"/>
                </a:moveTo>
                <a:lnTo>
                  <a:pt x="2050512" y="0"/>
                </a:lnTo>
                <a:lnTo>
                  <a:pt x="3177271" y="1126759"/>
                </a:lnTo>
                <a:lnTo>
                  <a:pt x="3177271" y="2104393"/>
                </a:lnTo>
                <a:lnTo>
                  <a:pt x="0" y="2104393"/>
                </a:lnTo>
                <a:close/>
              </a:path>
            </a:pathLst>
          </a:custGeom>
          <a:blipFill dpi="0" rotWithShape="0">
            <a:blip r:embed="rId4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2700000">
            <a:off x="5245728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783801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574890" y="1386348"/>
            <a:ext cx="1259473" cy="1259473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35502" y="2282916"/>
            <a:ext cx="1259473" cy="1259473"/>
          </a:xfrm>
          <a:prstGeom prst="line">
            <a:avLst/>
          </a:prstGeom>
          <a:ln>
            <a:solidFill>
              <a:srgbClr val="F6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58528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490519" y="4133042"/>
            <a:ext cx="3014169" cy="2959980"/>
          </a:xfrm>
          <a:prstGeom prst="line">
            <a:avLst/>
          </a:prstGeom>
          <a:ln>
            <a:solidFill>
              <a:srgbClr val="FFC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916" t="673" r="21813" b="1107"/>
          <a:stretch/>
        </p:blipFill>
        <p:spPr>
          <a:xfrm>
            <a:off x="6904504" y="131000"/>
            <a:ext cx="4507714" cy="4460790"/>
          </a:xfrm>
          <a:prstGeom prst="diamond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0320" y="2437501"/>
            <a:ext cx="2908170" cy="44809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7475" y="-2260717"/>
            <a:ext cx="2944015" cy="454801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62571" y="2827248"/>
            <a:ext cx="734349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华文细黑"/>
                <a:ea typeface="华文细黑"/>
                <a:cs typeface="华文细黑"/>
              </a:rPr>
              <a:t>《</a:t>
            </a:r>
            <a:r>
              <a:rPr lang="zh-CN" altLang="en-US" sz="3600" dirty="0" smtClean="0">
                <a:latin typeface="华文细黑"/>
                <a:ea typeface="华文细黑"/>
                <a:cs typeface="华文细黑"/>
              </a:rPr>
              <a:t>超越学科界限的认知基础</a:t>
            </a:r>
            <a:r>
              <a:rPr lang="en-US" altLang="zh-CN" sz="3600" dirty="0" smtClean="0">
                <a:latin typeface="华文细黑"/>
                <a:ea typeface="华文细黑"/>
                <a:cs typeface="华文细黑"/>
              </a:rPr>
              <a:t>》</a:t>
            </a:r>
            <a:r>
              <a:rPr lang="en-US" altLang="zh-CN" sz="4000" dirty="0" smtClean="0">
                <a:latin typeface="华文细黑"/>
                <a:ea typeface="华文细黑"/>
                <a:cs typeface="华文细黑"/>
              </a:rPr>
              <a:t/>
            </a:r>
            <a:br>
              <a:rPr lang="en-US" altLang="zh-CN" sz="4000" dirty="0" smtClean="0">
                <a:latin typeface="华文细黑"/>
                <a:ea typeface="华文细黑"/>
                <a:cs typeface="华文细黑"/>
              </a:rPr>
            </a:br>
            <a:r>
              <a:rPr lang="zh-CN" altLang="en-US" sz="36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第一讲</a:t>
            </a:r>
            <a:endParaRPr lang="en-US" altLang="zh-CN" sz="3600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认知功能来自一套隐喻体系</a:t>
            </a:r>
            <a:endParaRPr lang="zh-CN" altLang="en-US" sz="36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039742" y="4590717"/>
            <a:ext cx="4684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主讲老师：顧學雍</a:t>
            </a:r>
            <a:endParaRPr lang="en-US" altLang="zh-CN" b="1" dirty="0" smtClean="0">
              <a:solidFill>
                <a:srgbClr val="3A3A3A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助教：陶仁鹏</a:t>
            </a:r>
            <a:endParaRPr lang="en-US" altLang="zh-CN" b="1" dirty="0" smtClean="0">
              <a:solidFill>
                <a:srgbClr val="3A3A3A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课程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wiki</a:t>
            </a:r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主页：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  <a:hlinkClick r:id="rId9" action="ppaction://hlinkfile"/>
              </a:rPr>
              <a:t>toyhouse.cc</a:t>
            </a:r>
            <a:endParaRPr lang="zh-CN" altLang="en-US" b="1" dirty="0" smtClean="0">
              <a:solidFill>
                <a:srgbClr val="3A3A3A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2016</a:t>
            </a:r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年秋 周五 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13</a:t>
            </a:r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：</a:t>
            </a:r>
            <a:r>
              <a:rPr lang="zh-CN" altLang="zh-CN" b="1" dirty="0">
                <a:solidFill>
                  <a:srgbClr val="3A3A3A"/>
                </a:solidFill>
                <a:latin typeface="Calibri Light" panose="020F0302020204030204" pitchFamily="34" charset="0"/>
              </a:rPr>
              <a:t>3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0~</a:t>
            </a:r>
            <a:r>
              <a:rPr lang="zh-CN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1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6</a:t>
            </a:r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：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50</a:t>
            </a:r>
          </a:p>
          <a:p>
            <a:pPr algn="ctr"/>
            <a:r>
              <a:rPr lang="zh-CN" altLang="en-US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地点：李兆基大楼</a:t>
            </a:r>
            <a:r>
              <a:rPr lang="en-US" altLang="zh-CN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634</a:t>
            </a:r>
            <a:endParaRPr lang="zh-CN" altLang="en-US" b="1" dirty="0">
              <a:solidFill>
                <a:srgbClr val="3A3A3A"/>
              </a:solidFill>
              <a:latin typeface="Calibri Light" panose="020F030202020403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52" y="754857"/>
            <a:ext cx="30099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44" name="组合 4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直接连接符 44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46968" y="5873498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tx1"/>
                </a:solidFill>
              </a:rPr>
              <a:pPr/>
              <a:t>10</a:t>
            </a:fld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222380" y="311970"/>
            <a:ext cx="9219317" cy="6418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 smtClean="0">
                <a:latin typeface="Arial" panose="020B0604020202020204" pitchFamily="34" charset="0"/>
                <a:ea typeface="+mn-ea"/>
                <a:cs typeface="+mn-cs"/>
              </a:rPr>
              <a:t>课程合约</a:t>
            </a:r>
            <a:r>
              <a:rPr lang="en-US" altLang="zh-CN" sz="3200" dirty="0" smtClean="0"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lang="en-US" altLang="zh-CN" sz="3200" dirty="0">
                <a:latin typeface="Arial" panose="020B0604020202020204" pitchFamily="34" charset="0"/>
                <a:ea typeface="+mn-ea"/>
                <a:cs typeface="+mn-cs"/>
              </a:rPr>
              <a:t>2</a:t>
            </a:r>
            <a:r>
              <a:rPr lang="zh-CN" altLang="en-US" sz="3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zh-CN" altLang="en-US" sz="3200" dirty="0" smtClean="0">
                <a:latin typeface="Arial" panose="020B0604020202020204" pitchFamily="34" charset="0"/>
                <a:ea typeface="+mn-ea"/>
                <a:cs typeface="+mn-cs"/>
              </a:rPr>
              <a:t> 逻辑模型：计算</a:t>
            </a:r>
            <a:r>
              <a:rPr lang="zh-CN" altLang="en-US" sz="3200" dirty="0">
                <a:latin typeface="Arial" panose="020B0604020202020204" pitchFamily="34" charset="0"/>
                <a:ea typeface="+mn-ea"/>
                <a:cs typeface="+mn-cs"/>
              </a:rPr>
              <a:t>思维概念下的设计合约</a:t>
            </a:r>
            <a:endParaRPr lang="en-US" altLang="zh-CN" sz="3200" dirty="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Slide Number Placeholder 5"/>
          <p:cNvSpPr txBox="1">
            <a:spLocks/>
          </p:cNvSpPr>
          <p:nvPr/>
        </p:nvSpPr>
        <p:spPr>
          <a:xfrm>
            <a:off x="7197077" y="9531883"/>
            <a:ext cx="486257" cy="32628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188B2D9-ABC0-4A7A-AE8C-71F2C243AB42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23079" y="1561147"/>
            <a:ext cx="8323889" cy="4204669"/>
            <a:chOff x="1215821" y="1562547"/>
            <a:chExt cx="8323889" cy="4204669"/>
          </a:xfrm>
        </p:grpSpPr>
        <p:grpSp>
          <p:nvGrpSpPr>
            <p:cNvPr id="84" name="组合 83"/>
            <p:cNvGrpSpPr/>
            <p:nvPr/>
          </p:nvGrpSpPr>
          <p:grpSpPr>
            <a:xfrm>
              <a:off x="1215821" y="1562547"/>
              <a:ext cx="8323889" cy="4204669"/>
              <a:chOff x="945690" y="155405"/>
              <a:chExt cx="11557970" cy="6613963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1689236" y="155405"/>
                <a:ext cx="10269084" cy="6613963"/>
                <a:chOff x="1689236" y="155405"/>
                <a:chExt cx="8658545" cy="6613963"/>
              </a:xfrm>
            </p:grpSpPr>
            <p:grpSp>
              <p:nvGrpSpPr>
                <p:cNvPr id="100" name="组合 99"/>
                <p:cNvGrpSpPr/>
                <p:nvPr/>
              </p:nvGrpSpPr>
              <p:grpSpPr>
                <a:xfrm>
                  <a:off x="1791948" y="1677450"/>
                  <a:ext cx="8453120" cy="4346802"/>
                  <a:chOff x="1788160" y="1716959"/>
                  <a:chExt cx="8453120" cy="4346802"/>
                </a:xfrm>
              </p:grpSpPr>
              <p:grpSp>
                <p:nvGrpSpPr>
                  <p:cNvPr id="111" name="组合 110"/>
                  <p:cNvGrpSpPr/>
                  <p:nvPr/>
                </p:nvGrpSpPr>
                <p:grpSpPr>
                  <a:xfrm>
                    <a:off x="1788160" y="1717895"/>
                    <a:ext cx="8453120" cy="4345866"/>
                    <a:chOff x="1788160" y="1717895"/>
                    <a:chExt cx="8204778" cy="4345866"/>
                  </a:xfrm>
                </p:grpSpPr>
                <p:sp>
                  <p:nvSpPr>
                    <p:cNvPr id="116" name="矩形 115"/>
                    <p:cNvSpPr/>
                    <p:nvPr/>
                  </p:nvSpPr>
                  <p:spPr>
                    <a:xfrm>
                      <a:off x="7950778" y="1726132"/>
                      <a:ext cx="2042160" cy="433762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F6BB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5890549" y="1726132"/>
                      <a:ext cx="2042160" cy="433762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F6BB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118" name="矩形 117"/>
                    <p:cNvSpPr/>
                    <p:nvPr/>
                  </p:nvSpPr>
                  <p:spPr>
                    <a:xfrm>
                      <a:off x="3848389" y="1717895"/>
                      <a:ext cx="2042160" cy="433762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F6BB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119" name="矩形 118"/>
                    <p:cNvSpPr/>
                    <p:nvPr/>
                  </p:nvSpPr>
                  <p:spPr>
                    <a:xfrm>
                      <a:off x="1788160" y="1717896"/>
                      <a:ext cx="2042160" cy="4337629"/>
                    </a:xfrm>
                    <a:prstGeom prst="rect">
                      <a:avLst/>
                    </a:prstGeom>
                    <a:noFill/>
                    <a:ln w="76200">
                      <a:solidFill>
                        <a:srgbClr val="F6BB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tx1"/>
                        </a:solidFill>
                        <a:latin typeface="+mn-ea"/>
                      </a:endParaRPr>
                    </a:p>
                  </p:txBody>
                </p:sp>
              </p:grpSp>
              <p:sp>
                <p:nvSpPr>
                  <p:cNvPr id="112" name="直角三角形 111"/>
                  <p:cNvSpPr/>
                  <p:nvPr/>
                </p:nvSpPr>
                <p:spPr>
                  <a:xfrm rot="5400000" flipV="1">
                    <a:off x="3377225" y="1726132"/>
                    <a:ext cx="487945" cy="487945"/>
                  </a:xfrm>
                  <a:prstGeom prst="rtTriangle">
                    <a:avLst/>
                  </a:prstGeom>
                  <a:solidFill>
                    <a:srgbClr val="F6BB00"/>
                  </a:solidFill>
                  <a:ln>
                    <a:solidFill>
                      <a:srgbClr val="F6BB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3" name="直角三角形 112"/>
                  <p:cNvSpPr/>
                  <p:nvPr/>
                </p:nvSpPr>
                <p:spPr>
                  <a:xfrm rot="5400000" flipV="1">
                    <a:off x="5522592" y="1726132"/>
                    <a:ext cx="487945" cy="487945"/>
                  </a:xfrm>
                  <a:prstGeom prst="rtTriangle">
                    <a:avLst/>
                  </a:prstGeom>
                  <a:solidFill>
                    <a:srgbClr val="F6BB00"/>
                  </a:solidFill>
                  <a:ln>
                    <a:solidFill>
                      <a:srgbClr val="F6BB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4" name="直角三角形 113"/>
                  <p:cNvSpPr/>
                  <p:nvPr/>
                </p:nvSpPr>
                <p:spPr>
                  <a:xfrm rot="5400000" flipV="1">
                    <a:off x="7591307" y="1726132"/>
                    <a:ext cx="487945" cy="487945"/>
                  </a:xfrm>
                  <a:prstGeom prst="rtTriangle">
                    <a:avLst/>
                  </a:prstGeom>
                  <a:solidFill>
                    <a:srgbClr val="F6BB00"/>
                  </a:solidFill>
                  <a:ln>
                    <a:solidFill>
                      <a:srgbClr val="F6BB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5" name="直角三角形 114"/>
                  <p:cNvSpPr/>
                  <p:nvPr/>
                </p:nvSpPr>
                <p:spPr>
                  <a:xfrm rot="5400000" flipV="1">
                    <a:off x="9726373" y="1716959"/>
                    <a:ext cx="487945" cy="487945"/>
                  </a:xfrm>
                  <a:prstGeom prst="rtTriangle">
                    <a:avLst/>
                  </a:prstGeom>
                  <a:solidFill>
                    <a:srgbClr val="F6BB00"/>
                  </a:solidFill>
                  <a:ln>
                    <a:solidFill>
                      <a:srgbClr val="F6BB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p:grpSp>
            <p:sp>
              <p:nvSpPr>
                <p:cNvPr id="101" name="Rounded Rectangle 7"/>
                <p:cNvSpPr/>
                <p:nvPr/>
              </p:nvSpPr>
              <p:spPr>
                <a:xfrm>
                  <a:off x="1689236" y="954608"/>
                  <a:ext cx="8658544" cy="686164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dirty="0">
                    <a:solidFill>
                      <a:schemeClr val="tx1"/>
                    </a:solidFill>
                    <a:latin typeface="+mn-ea"/>
                    <a:cs typeface="黑体"/>
                  </a:endParaRPr>
                </a:p>
              </p:txBody>
            </p:sp>
            <p:sp>
              <p:nvSpPr>
                <p:cNvPr id="102" name="Rounded Rectangle 3"/>
                <p:cNvSpPr/>
                <p:nvPr/>
              </p:nvSpPr>
              <p:spPr>
                <a:xfrm>
                  <a:off x="1689236" y="155405"/>
                  <a:ext cx="8658544" cy="713843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200" dirty="0">
                    <a:solidFill>
                      <a:schemeClr val="tx1"/>
                    </a:solidFill>
                    <a:latin typeface="+mn-ea"/>
                    <a:cs typeface="黑体"/>
                  </a:endParaRPr>
                </a:p>
              </p:txBody>
            </p:sp>
            <p:sp>
              <p:nvSpPr>
                <p:cNvPr id="103" name="Rounded Rectangle 15"/>
                <p:cNvSpPr/>
                <p:nvPr/>
              </p:nvSpPr>
              <p:spPr>
                <a:xfrm>
                  <a:off x="1689236" y="6083204"/>
                  <a:ext cx="8658545" cy="686164"/>
                </a:xfrm>
                <a:prstGeom prst="roundRect">
                  <a:avLst/>
                </a:prstGeom>
                <a:noFill/>
                <a:ln w="28575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800" dirty="0">
                    <a:solidFill>
                      <a:schemeClr val="tx1"/>
                    </a:solidFill>
                    <a:latin typeface="+mn-ea"/>
                    <a:cs typeface="黑体"/>
                  </a:endParaRPr>
                </a:p>
              </p:txBody>
            </p:sp>
          </p:grpSp>
          <p:sp>
            <p:nvSpPr>
              <p:cNvPr id="86" name="Rectangle 11"/>
              <p:cNvSpPr/>
              <p:nvPr/>
            </p:nvSpPr>
            <p:spPr>
              <a:xfrm>
                <a:off x="9528709" y="2170071"/>
                <a:ext cx="2275815" cy="14524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+mn-ea"/>
                  </a:rPr>
                  <a:t>基于工作流，准备相应所需的材料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87" name="TextBox 27"/>
              <p:cNvSpPr txBox="1"/>
              <p:nvPr/>
            </p:nvSpPr>
            <p:spPr>
              <a:xfrm>
                <a:off x="2016622" y="2281641"/>
                <a:ext cx="1963593" cy="2323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+mn-ea"/>
                  </a:rPr>
                  <a:t>将需要达到的目的，具体化为几个具象化的效果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88" name="TextBox 25"/>
              <p:cNvSpPr txBox="1"/>
              <p:nvPr/>
            </p:nvSpPr>
            <p:spPr>
              <a:xfrm>
                <a:off x="1356868" y="1014369"/>
                <a:ext cx="7626101" cy="580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+mn-ea"/>
                  </a:rPr>
                  <a:t>目的：在指定的场景下，希望达到</a:t>
                </a:r>
                <a:r>
                  <a:rPr lang="zh-CN" altLang="en-US" dirty="0">
                    <a:latin typeface="+mn-ea"/>
                  </a:rPr>
                  <a:t>什么样</a:t>
                </a:r>
                <a:r>
                  <a:rPr lang="zh-CN" altLang="en-US" dirty="0" smtClean="0">
                    <a:latin typeface="+mn-ea"/>
                  </a:rPr>
                  <a:t>的目的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90" name="TextBox 33"/>
              <p:cNvSpPr txBox="1"/>
              <p:nvPr/>
            </p:nvSpPr>
            <p:spPr>
              <a:xfrm>
                <a:off x="945690" y="226066"/>
                <a:ext cx="11557970" cy="532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 smtClean="0">
                    <a:latin typeface="+mn-ea"/>
                  </a:rPr>
                  <a:t>背景：任何的行为都有特定的场景</a:t>
                </a:r>
                <a:r>
                  <a:rPr lang="en-US" altLang="zh-CN" sz="1600" dirty="0" smtClean="0">
                    <a:latin typeface="+mn-ea"/>
                  </a:rPr>
                  <a:t>/</a:t>
                </a:r>
                <a:r>
                  <a:rPr lang="zh-CN" altLang="en-US" sz="1600" dirty="0" smtClean="0">
                    <a:latin typeface="+mn-ea"/>
                  </a:rPr>
                  <a:t>背景</a:t>
                </a:r>
                <a:r>
                  <a:rPr lang="en-US" altLang="zh-CN" sz="1600" dirty="0" smtClean="0">
                    <a:latin typeface="+mn-ea"/>
                  </a:rPr>
                  <a:t>/</a:t>
                </a:r>
                <a:r>
                  <a:rPr lang="zh-CN" altLang="en-US" sz="1600" dirty="0" smtClean="0">
                    <a:latin typeface="+mn-ea"/>
                  </a:rPr>
                  <a:t>参考系，抛离场景的思维是没有意义的</a:t>
                </a:r>
                <a:endParaRPr lang="zh-CN" altLang="en-US" sz="1600" dirty="0">
                  <a:latin typeface="+mn-ea"/>
                </a:endParaRPr>
              </a:p>
            </p:txBody>
          </p:sp>
          <p:sp>
            <p:nvSpPr>
              <p:cNvPr id="91" name="TextBox 20"/>
              <p:cNvSpPr txBox="1"/>
              <p:nvPr/>
            </p:nvSpPr>
            <p:spPr>
              <a:xfrm>
                <a:off x="4438110" y="2233520"/>
                <a:ext cx="2231854" cy="1016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latin typeface="+mn-ea"/>
                  </a:rPr>
                  <a:t>验证效果需要的出版物</a:t>
                </a:r>
                <a:endParaRPr lang="zh-CN" altLang="en-US" dirty="0">
                  <a:latin typeface="+mn-ea"/>
                </a:endParaRPr>
              </a:p>
            </p:txBody>
          </p:sp>
        </p:grpSp>
        <p:sp>
          <p:nvSpPr>
            <p:cNvPr id="120" name="TextBox 25"/>
            <p:cNvSpPr txBox="1"/>
            <p:nvPr/>
          </p:nvSpPr>
          <p:spPr>
            <a:xfrm>
              <a:off x="2452136" y="5376359"/>
              <a:ext cx="5492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+mn-ea"/>
                </a:rPr>
                <a:t>外部因素：考虑边界、极值、压力测试等</a:t>
              </a:r>
              <a:r>
                <a:rPr lang="zh-CN" altLang="en-US" sz="1600" b="1" dirty="0" smtClean="0"/>
                <a:t>情况</a:t>
              </a:r>
              <a:endParaRPr lang="zh-CN" altLang="en-US" sz="1600" b="1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258570" y="6029211"/>
            <a:ext cx="577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http://fyi.uwex.edu/programdevelopment/logic-models/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6009" y="1060118"/>
            <a:ext cx="1065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kern="0" dirty="0">
                <a:ea typeface="黑体" panose="02010609060101010101" pitchFamily="49" charset="-122"/>
              </a:rPr>
              <a:t>逻辑模型是一个计算思维概念下的设计合约</a:t>
            </a:r>
            <a:r>
              <a:rPr lang="en-US" altLang="zh-CN" kern="0" dirty="0">
                <a:ea typeface="黑体" panose="02010609060101010101" pitchFamily="49" charset="-122"/>
              </a:rPr>
              <a:t>/</a:t>
            </a:r>
            <a:r>
              <a:rPr lang="zh-CN" altLang="en-US" kern="0" dirty="0">
                <a:ea typeface="黑体" panose="02010609060101010101" pitchFamily="49" charset="-122"/>
              </a:rPr>
              <a:t>函数，在特定的场景下帮助我们基于目的进行工作流设计。</a:t>
            </a:r>
          </a:p>
        </p:txBody>
      </p:sp>
      <p:sp>
        <p:nvSpPr>
          <p:cNvPr id="121" name="TextBox 20"/>
          <p:cNvSpPr txBox="1"/>
          <p:nvPr/>
        </p:nvSpPr>
        <p:spPr>
          <a:xfrm>
            <a:off x="5162042" y="2912851"/>
            <a:ext cx="1607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+mn-ea"/>
              </a:rPr>
              <a:t>基于出版物设计的工作流和群体协作宪章，在两者的约定下进行特定的活动</a:t>
            </a:r>
            <a:endParaRPr lang="zh-CN" altLang="en-US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73718" y="2255907"/>
            <a:ext cx="23737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kern="0" dirty="0" smtClean="0">
                <a:ea typeface="黑体" panose="02010609060101010101" pitchFamily="49" charset="-122"/>
              </a:rPr>
              <a:t>逻辑思维作为基本的设计合约。在本课程中，不论是书写个人学习报告、群体协作协议、最终的出版物，</a:t>
            </a:r>
            <a:r>
              <a:rPr lang="zh-CN" altLang="en-US" b="1" kern="0" dirty="0" smtClean="0">
                <a:ea typeface="黑体" panose="02010609060101010101" pitchFamily="49" charset="-122"/>
              </a:rPr>
              <a:t>都</a:t>
            </a:r>
            <a:r>
              <a:rPr lang="zh-CN" altLang="en-US" kern="0" dirty="0" smtClean="0">
                <a:ea typeface="黑体" panose="02010609060101010101" pitchFamily="49" charset="-122"/>
              </a:rPr>
              <a:t>需要出现</a:t>
            </a:r>
            <a:r>
              <a:rPr lang="zh-CN" altLang="en-US" b="1" kern="0" dirty="0" smtClean="0">
                <a:ea typeface="黑体" panose="02010609060101010101" pitchFamily="49" charset="-122"/>
              </a:rPr>
              <a:t>逻辑模型</a:t>
            </a:r>
            <a:endParaRPr lang="zh-CN" altLang="en-US" b="1" kern="0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29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5575941" y="1995606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6165876" y="1642292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808215" flipV="1">
            <a:off x="7458406" y="-939458"/>
            <a:ext cx="251106" cy="5712628"/>
          </a:xfrm>
          <a:prstGeom prst="rect">
            <a:avLst/>
          </a:prstGeom>
        </p:spPr>
      </p:pic>
      <p:sp>
        <p:nvSpPr>
          <p:cNvPr id="33" name="任意多边形 32"/>
          <p:cNvSpPr/>
          <p:nvPr/>
        </p:nvSpPr>
        <p:spPr>
          <a:xfrm>
            <a:off x="2333525" y="1995606"/>
            <a:ext cx="2652480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2923460" y="1642292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48186" y="3059361"/>
            <a:ext cx="2842892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时间安排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讨论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</a:p>
          <a:p>
            <a:pPr>
              <a:lnSpc>
                <a:spcPct val="11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课程任务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名同学，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5~6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第一周团队任务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组一周挑战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本周报名挑战课程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7817" y="2576908"/>
            <a:ext cx="362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上课形式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05426" y="3220509"/>
            <a:ext cx="24884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核心工具：</a:t>
            </a:r>
            <a:r>
              <a:rPr lang="en-US" altLang="zh-CN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endParaRPr lang="en-US" altLang="zh-CN" sz="2000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r>
              <a:rPr lang="en-US" altLang="zh-CN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toyhouse.cc</a:t>
            </a:r>
          </a:p>
          <a:p>
            <a:pPr algn="l"/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账号：学号；</a:t>
            </a:r>
            <a:endParaRPr lang="en-US" altLang="zh-CN" sz="20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初始密码</a:t>
            </a:r>
            <a:r>
              <a:rPr lang="en-US" altLang="zh-CN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知识管理；</a:t>
            </a:r>
            <a:endParaRPr lang="en-US" altLang="zh-CN" sz="20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个人主页、报告；</a:t>
            </a:r>
            <a:endParaRPr lang="en-US" altLang="zh-CN" sz="20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群体协作协议、报告</a:t>
            </a:r>
            <a:endParaRPr lang="en-US" altLang="zh-CN" sz="20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96320" y="2601343"/>
            <a:ext cx="3626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808215" flipV="1">
            <a:off x="4150513" y="-1022290"/>
            <a:ext cx="251106" cy="5712628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3261582" y="167244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01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505947" y="167244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02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8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3071" y="478263"/>
            <a:ext cx="755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课程合约</a:t>
            </a:r>
            <a:r>
              <a:rPr lang="en-US" altLang="zh-CN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  </a:t>
            </a: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课程格式：</a:t>
            </a:r>
            <a:r>
              <a:rPr lang="zh-CN" altLang="en-US" sz="24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计算思维的学习时代</a:t>
            </a:r>
            <a:endParaRPr lang="zh-CN" altLang="en-US" sz="2400" dirty="0">
              <a:solidFill>
                <a:srgbClr val="FFC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34" name="组合 3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76648" y="5866754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11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35859" y="62846"/>
            <a:ext cx="3881962" cy="2769329"/>
          </a:xfrm>
          <a:prstGeom prst="wedgeEllipseCallout">
            <a:avLst>
              <a:gd name="adj1" fmla="val -66261"/>
              <a:gd name="adj2" fmla="val 1398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/>
            <a:r>
              <a:rPr lang="en-US" altLang="zh-CN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wiki</a:t>
            </a:r>
            <a:r>
              <a:rPr lang="zh-CN" altLang="en-US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知识：命名空间管理</a:t>
            </a:r>
            <a:endParaRPr lang="en-US" altLang="zh-CN" sz="16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知识：新的词汇</a:t>
            </a:r>
            <a:endParaRPr lang="en-US" altLang="zh-CN" sz="16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：基于词汇的高度结构化工具</a:t>
            </a:r>
            <a:endParaRPr lang="en-US" altLang="zh-CN" sz="16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 good enough</a:t>
            </a:r>
            <a:r>
              <a:rPr lang="zh-CN" altLang="en-US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enough</a:t>
            </a:r>
            <a:endParaRPr lang="zh-CN" altLang="en-US" sz="1600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5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7" name="组合 86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连接符 87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984901" y="5884281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12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课程合约</a:t>
            </a:r>
            <a:r>
              <a:rPr lang="en-US" altLang="zh-CN" sz="3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 </a:t>
            </a:r>
            <a:r>
              <a:rPr lang="zh-CN" altLang="en-US" sz="3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出版物合约</a:t>
            </a:r>
            <a:endParaRPr lang="zh-CN" altLang="en-US" sz="3200" dirty="0">
              <a:solidFill>
                <a:srgbClr val="FFC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459" y="927100"/>
            <a:ext cx="8242524" cy="5833237"/>
            <a:chOff x="27459" y="927100"/>
            <a:chExt cx="8242524" cy="5833237"/>
          </a:xfrm>
        </p:grpSpPr>
        <p:grpSp>
          <p:nvGrpSpPr>
            <p:cNvPr id="27" name="组合 26"/>
            <p:cNvGrpSpPr/>
            <p:nvPr/>
          </p:nvGrpSpPr>
          <p:grpSpPr>
            <a:xfrm>
              <a:off x="27459" y="927100"/>
              <a:ext cx="8205541" cy="5833237"/>
              <a:chOff x="126971" y="909152"/>
              <a:chExt cx="8205541" cy="583323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127157" y="909152"/>
                <a:ext cx="7183954" cy="1837498"/>
                <a:chOff x="1138639" y="1712847"/>
                <a:chExt cx="7183954" cy="1837498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1138639" y="1749890"/>
                  <a:ext cx="7183954" cy="1800455"/>
                  <a:chOff x="1180138" y="988724"/>
                  <a:chExt cx="7183954" cy="1800455"/>
                </a:xfrm>
              </p:grpSpPr>
              <p:grpSp>
                <p:nvGrpSpPr>
                  <p:cNvPr id="9" name="组合 8"/>
                  <p:cNvGrpSpPr/>
                  <p:nvPr/>
                </p:nvGrpSpPr>
                <p:grpSpPr>
                  <a:xfrm>
                    <a:off x="1180138" y="988724"/>
                    <a:ext cx="7183954" cy="1800455"/>
                    <a:chOff x="2103924" y="1097869"/>
                    <a:chExt cx="7183954" cy="1137636"/>
                  </a:xfrm>
                </p:grpSpPr>
                <p:sp>
                  <p:nvSpPr>
                    <p:cNvPr id="6" name="矩形 5"/>
                    <p:cNvSpPr/>
                    <p:nvPr/>
                  </p:nvSpPr>
                  <p:spPr>
                    <a:xfrm>
                      <a:off x="2103924" y="1097869"/>
                      <a:ext cx="7183954" cy="1137636"/>
                    </a:xfrm>
                    <a:prstGeom prst="rect">
                      <a:avLst/>
                    </a:prstGeom>
                    <a:solidFill>
                      <a:schemeClr val="bg2"/>
                    </a:solidFill>
                    <a:ln w="38100">
                      <a:solidFill>
                        <a:srgbClr val="FFC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" name="矩形 7"/>
                    <p:cNvSpPr/>
                    <p:nvPr/>
                  </p:nvSpPr>
                  <p:spPr>
                    <a:xfrm>
                      <a:off x="2124455" y="1105126"/>
                      <a:ext cx="979085" cy="1130379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59" name="矩形 58"/>
                  <p:cNvSpPr/>
                  <p:nvPr/>
                </p:nvSpPr>
                <p:spPr>
                  <a:xfrm>
                    <a:off x="2230023" y="1099814"/>
                    <a:ext cx="5143584" cy="147732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个人</a:t>
                    </a:r>
                    <a:r>
                      <a:rPr lang="zh-CN" altLang="en-US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主页   </a:t>
                    </a:r>
                    <a:r>
                      <a:rPr lang="en-US" altLang="zh-CN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20%</a:t>
                    </a:r>
                    <a:endParaRPr lang="en-US" altLang="zh-CN" sz="20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黑体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周学习</a:t>
                    </a:r>
                    <a:r>
                      <a:rPr lang="zh-CN" altLang="en-US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报告   </a:t>
                    </a:r>
                    <a:r>
                      <a:rPr lang="en-US" altLang="zh-CN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10%</a:t>
                    </a:r>
                    <a:endParaRPr lang="en-US" altLang="zh-CN" sz="20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黑体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个人</a:t>
                    </a:r>
                    <a:r>
                      <a:rPr lang="zh-CN" altLang="en-US" sz="2000" dirty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知识结构</a:t>
                    </a:r>
                    <a:r>
                      <a:rPr lang="zh-CN" altLang="en-US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展示  </a:t>
                    </a:r>
                    <a:r>
                      <a:rPr lang="en-US" altLang="zh-CN" sz="2000" dirty="0" smtClean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黑体"/>
                      </a:rPr>
                      <a:t>20%</a:t>
                    </a:r>
                    <a:endParaRPr lang="en-US" altLang="zh-CN" sz="2000" dirty="0"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黑体"/>
                    </a:endParaRPr>
                  </a:p>
                </p:txBody>
              </p:sp>
            </p:grpSp>
            <p:sp>
              <p:nvSpPr>
                <p:cNvPr id="49" name="矩形 48"/>
                <p:cNvSpPr/>
                <p:nvPr/>
              </p:nvSpPr>
              <p:spPr>
                <a:xfrm>
                  <a:off x="1320227" y="1712847"/>
                  <a:ext cx="744231" cy="1815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/>
                  <a:r>
                    <a:rPr lang="zh-CN" altLang="en-US" sz="28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个体层面</a:t>
                  </a:r>
                  <a:endPara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02519" y="4919626"/>
                <a:ext cx="7208592" cy="1802743"/>
                <a:chOff x="2103924" y="1097870"/>
                <a:chExt cx="6909683" cy="1900862"/>
              </a:xfrm>
            </p:grpSpPr>
            <p:sp>
              <p:nvSpPr>
                <p:cNvPr id="60" name="矩形 59"/>
                <p:cNvSpPr/>
                <p:nvPr/>
              </p:nvSpPr>
              <p:spPr>
                <a:xfrm>
                  <a:off x="2103924" y="1097870"/>
                  <a:ext cx="6909683" cy="1893607"/>
                </a:xfrm>
                <a:prstGeom prst="rect">
                  <a:avLst/>
                </a:prstGeom>
                <a:solidFill>
                  <a:schemeClr val="bg2"/>
                </a:solidFill>
                <a:ln w="381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2124455" y="1105126"/>
                  <a:ext cx="981615" cy="189360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1144143" y="2954180"/>
                <a:ext cx="7166968" cy="1764652"/>
                <a:chOff x="2103924" y="1097870"/>
                <a:chExt cx="6875623" cy="1900862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2103924" y="1097870"/>
                  <a:ext cx="6875623" cy="1893606"/>
                </a:xfrm>
                <a:prstGeom prst="rect">
                  <a:avLst/>
                </a:prstGeom>
                <a:solidFill>
                  <a:schemeClr val="bg2"/>
                </a:solidFill>
                <a:ln w="38100">
                  <a:solidFill>
                    <a:srgbClr val="FFC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2124455" y="1105126"/>
                  <a:ext cx="944083" cy="189360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" name="矩形 52"/>
              <p:cNvSpPr/>
              <p:nvPr/>
            </p:nvSpPr>
            <p:spPr>
              <a:xfrm>
                <a:off x="1303138" y="2944261"/>
                <a:ext cx="72089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8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群体层面</a:t>
                </a:r>
                <a:endParaRPr lang="en-US" altLang="zh-CN" sz="28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2202103" y="3071968"/>
                <a:ext cx="548327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3A3A3A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群体协作执行手册</a:t>
                </a:r>
                <a:endParaRPr lang="en-US" altLang="zh-CN" sz="2000" dirty="0" smtClean="0">
                  <a:solidFill>
                    <a:srgbClr val="3A3A3A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solidFill>
                      <a:srgbClr val="3A3A3A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10%</a:t>
                </a:r>
                <a:r>
                  <a:rPr lang="zh-CN" altLang="en-US" sz="2000" dirty="0" smtClean="0">
                    <a:solidFill>
                      <a:srgbClr val="3A3A3A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endParaRPr lang="zh-CN" altLang="en-US" sz="2000" dirty="0">
                  <a:solidFill>
                    <a:srgbClr val="3A3A3A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2163390" y="5596796"/>
                <a:ext cx="52373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+mn-ea"/>
                    <a:cs typeface="黑体"/>
                  </a:rPr>
                  <a:t>学科知识全景</a:t>
                </a:r>
                <a:r>
                  <a:rPr lang="zh-CN" altLang="en-US" sz="2000" dirty="0" smtClean="0">
                    <a:latin typeface="+mn-ea"/>
                    <a:cs typeface="黑体"/>
                  </a:rPr>
                  <a:t>图   </a:t>
                </a:r>
                <a:r>
                  <a:rPr lang="en-US" altLang="zh-CN" sz="2000" dirty="0" smtClean="0">
                    <a:latin typeface="+mn-ea"/>
                    <a:cs typeface="黑体"/>
                  </a:rPr>
                  <a:t>40%</a:t>
                </a:r>
                <a:endParaRPr lang="en-US" altLang="zh-CN" sz="2000" dirty="0">
                  <a:latin typeface="+mn-ea"/>
                  <a:cs typeface="黑体"/>
                </a:endParaRPr>
              </a:p>
              <a:p>
                <a:r>
                  <a:rPr lang="en-US" altLang="zh-CN" sz="2000" dirty="0" smtClean="0">
                    <a:solidFill>
                      <a:srgbClr val="3A3A3A"/>
                    </a:solidFill>
                    <a:latin typeface="+mn-ea"/>
                  </a:rPr>
                  <a:t> </a:t>
                </a:r>
                <a:endParaRPr lang="zh-CN" altLang="en-US" sz="2000" dirty="0">
                  <a:solidFill>
                    <a:srgbClr val="3A3A3A"/>
                  </a:solidFill>
                  <a:latin typeface="+mn-ea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288831" y="4926507"/>
                <a:ext cx="74836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zh-CN" altLang="en-US" sz="2800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知识</a:t>
                </a:r>
                <a:endParaRPr lang="en-US" altLang="zh-CN" sz="28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lvl="0" algn="ctr"/>
                <a:r>
                  <a:rPr lang="zh-CN" altLang="en-US" sz="2800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层面</a:t>
                </a:r>
                <a:endParaRPr lang="zh-CN" altLang="en-US" sz="28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26971" y="1227710"/>
                <a:ext cx="1191091" cy="5237643"/>
                <a:chOff x="219196" y="1171570"/>
                <a:chExt cx="1191091" cy="5237643"/>
              </a:xfrm>
            </p:grpSpPr>
            <p:cxnSp>
              <p:nvCxnSpPr>
                <p:cNvPr id="7" name="直接连接符 6"/>
                <p:cNvCxnSpPr>
                  <a:stCxn id="57" idx="4"/>
                  <a:endCxn id="41" idx="0"/>
                </p:cNvCxnSpPr>
                <p:nvPr/>
              </p:nvCxnSpPr>
              <p:spPr>
                <a:xfrm flipH="1">
                  <a:off x="801370" y="4370437"/>
                  <a:ext cx="5881" cy="832722"/>
                </a:xfrm>
                <a:prstGeom prst="line">
                  <a:avLst/>
                </a:prstGeom>
                <a:ln w="38100">
                  <a:solidFill>
                    <a:srgbClr val="3A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>
                  <a:stCxn id="55" idx="0"/>
                  <a:endCxn id="2" idx="4"/>
                </p:cNvCxnSpPr>
                <p:nvPr/>
              </p:nvCxnSpPr>
              <p:spPr>
                <a:xfrm flipV="1">
                  <a:off x="812858" y="2421051"/>
                  <a:ext cx="0" cy="822856"/>
                </a:xfrm>
                <a:prstGeom prst="line">
                  <a:avLst/>
                </a:prstGeom>
                <a:ln w="38100">
                  <a:solidFill>
                    <a:srgbClr val="3A3A3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39"/>
                <p:cNvGrpSpPr/>
                <p:nvPr/>
              </p:nvGrpSpPr>
              <p:grpSpPr>
                <a:xfrm>
                  <a:off x="219196" y="5203159"/>
                  <a:ext cx="1164348" cy="1164348"/>
                  <a:chOff x="797560" y="1739900"/>
                  <a:chExt cx="2336800" cy="2336800"/>
                </a:xfrm>
              </p:grpSpPr>
              <p:sp>
                <p:nvSpPr>
                  <p:cNvPr id="41" name="椭圆 40"/>
                  <p:cNvSpPr/>
                  <p:nvPr/>
                </p:nvSpPr>
                <p:spPr>
                  <a:xfrm>
                    <a:off x="797560" y="1739900"/>
                    <a:ext cx="2336800" cy="2336800"/>
                  </a:xfrm>
                  <a:prstGeom prst="ellipse">
                    <a:avLst/>
                  </a:prstGeom>
                  <a:solidFill>
                    <a:srgbClr val="3A3A3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2" name="椭圆 41"/>
                  <p:cNvSpPr/>
                  <p:nvPr/>
                </p:nvSpPr>
                <p:spPr>
                  <a:xfrm>
                    <a:off x="858417" y="1864394"/>
                    <a:ext cx="2192022" cy="2192022"/>
                  </a:xfrm>
                  <a:prstGeom prst="ellipse">
                    <a:avLst/>
                  </a:prstGeom>
                  <a:solidFill>
                    <a:srgbClr val="FAFAFA"/>
                  </a:solidFill>
                  <a:ln>
                    <a:solidFill>
                      <a:srgbClr val="3A3A3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224746" y="1171570"/>
                  <a:ext cx="1185541" cy="1249481"/>
                  <a:chOff x="173151" y="2013806"/>
                  <a:chExt cx="1185541" cy="1249481"/>
                </a:xfrm>
              </p:grpSpPr>
              <p:grpSp>
                <p:nvGrpSpPr>
                  <p:cNvPr id="10" name="组合 9"/>
                  <p:cNvGrpSpPr/>
                  <p:nvPr/>
                </p:nvGrpSpPr>
                <p:grpSpPr>
                  <a:xfrm>
                    <a:off x="173151" y="2087064"/>
                    <a:ext cx="1185541" cy="1176223"/>
                    <a:chOff x="1577340" y="1879600"/>
                    <a:chExt cx="1689680" cy="1676400"/>
                  </a:xfrm>
                </p:grpSpPr>
                <p:grpSp>
                  <p:nvGrpSpPr>
                    <p:cNvPr id="3" name="组合 2"/>
                    <p:cNvGrpSpPr/>
                    <p:nvPr/>
                  </p:nvGrpSpPr>
                  <p:grpSpPr>
                    <a:xfrm>
                      <a:off x="1577340" y="1879600"/>
                      <a:ext cx="1689680" cy="1676400"/>
                      <a:chOff x="797560" y="1739900"/>
                      <a:chExt cx="2355310" cy="2336800"/>
                    </a:xfrm>
                  </p:grpSpPr>
                  <p:sp>
                    <p:nvSpPr>
                      <p:cNvPr id="2" name="椭圆 1"/>
                      <p:cNvSpPr/>
                      <p:nvPr/>
                    </p:nvSpPr>
                    <p:spPr>
                      <a:xfrm>
                        <a:off x="797560" y="1739900"/>
                        <a:ext cx="2336799" cy="2336800"/>
                      </a:xfrm>
                      <a:prstGeom prst="ellipse">
                        <a:avLst/>
                      </a:prstGeom>
                      <a:solidFill>
                        <a:srgbClr val="3A3A3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" name="椭圆 21"/>
                      <p:cNvSpPr/>
                      <p:nvPr/>
                    </p:nvSpPr>
                    <p:spPr>
                      <a:xfrm>
                        <a:off x="1048558" y="1806363"/>
                        <a:ext cx="2104312" cy="2104313"/>
                      </a:xfrm>
                      <a:prstGeom prst="ellipse">
                        <a:avLst/>
                      </a:prstGeom>
                      <a:solidFill>
                        <a:srgbClr val="FAFAF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  <p:sp>
                  <p:nvSpPr>
                    <p:cNvPr id="5" name="椭圆 4"/>
                    <p:cNvSpPr/>
                    <p:nvPr/>
                  </p:nvSpPr>
                  <p:spPr>
                    <a:xfrm>
                      <a:off x="2017208" y="2043379"/>
                      <a:ext cx="1190665" cy="1190665"/>
                    </a:xfrm>
                    <a:prstGeom prst="ellipse">
                      <a:avLst/>
                    </a:prstGeom>
                    <a:solidFill>
                      <a:srgbClr val="FAFAFA"/>
                    </a:solidFill>
                    <a:ln>
                      <a:solidFill>
                        <a:srgbClr val="FAFAF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317576" y="2013806"/>
                    <a:ext cx="892811" cy="11695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7000" dirty="0" smtClean="0">
                        <a:solidFill>
                          <a:srgbClr val="3A3A3A"/>
                        </a:solidFill>
                        <a:latin typeface="Book Antiqua" panose="02040602050305030304" pitchFamily="18" charset="0"/>
                      </a:rPr>
                      <a:t>A</a:t>
                    </a:r>
                    <a:endParaRPr lang="zh-CN" altLang="en-US" sz="7000" dirty="0">
                      <a:solidFill>
                        <a:srgbClr val="3A3A3A"/>
                      </a:solidFill>
                      <a:latin typeface="Book Antiqua" panose="02040602050305030304" pitchFamily="18" charset="0"/>
                    </a:endParaRPr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244660" y="3243907"/>
                  <a:ext cx="1136396" cy="1181036"/>
                  <a:chOff x="177265" y="4175218"/>
                  <a:chExt cx="1136396" cy="1181036"/>
                </a:xfrm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177265" y="4175218"/>
                    <a:ext cx="1136396" cy="1136396"/>
                    <a:chOff x="797560" y="1739900"/>
                    <a:chExt cx="2336800" cy="2336800"/>
                  </a:xfrm>
                </p:grpSpPr>
                <p:sp>
                  <p:nvSpPr>
                    <p:cNvPr id="55" name="椭圆 54"/>
                    <p:cNvSpPr/>
                    <p:nvPr/>
                  </p:nvSpPr>
                  <p:spPr>
                    <a:xfrm>
                      <a:off x="797560" y="1739900"/>
                      <a:ext cx="2336800" cy="2336800"/>
                    </a:xfrm>
                    <a:prstGeom prst="ellipse">
                      <a:avLst/>
                    </a:prstGeom>
                    <a:solidFill>
                      <a:srgbClr val="3A3A3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7" name="椭圆 56"/>
                    <p:cNvSpPr/>
                    <p:nvPr/>
                  </p:nvSpPr>
                  <p:spPr>
                    <a:xfrm>
                      <a:off x="858418" y="1864393"/>
                      <a:ext cx="2192022" cy="2192021"/>
                    </a:xfrm>
                    <a:prstGeom prst="ellipse">
                      <a:avLst/>
                    </a:prstGeom>
                    <a:solidFill>
                      <a:srgbClr val="FAFAFA"/>
                    </a:solidFill>
                    <a:ln>
                      <a:solidFill>
                        <a:srgbClr val="3A3A3A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</p:grpSp>
              <p:sp>
                <p:nvSpPr>
                  <p:cNvPr id="72" name="文本框 71"/>
                  <p:cNvSpPr txBox="1"/>
                  <p:nvPr/>
                </p:nvSpPr>
                <p:spPr>
                  <a:xfrm>
                    <a:off x="382685" y="4186703"/>
                    <a:ext cx="892811" cy="11695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7000" dirty="0">
                        <a:solidFill>
                          <a:srgbClr val="3A3A3A"/>
                        </a:solidFill>
                        <a:latin typeface="Book Antiqua" panose="02040602050305030304" pitchFamily="18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71" name="文本框 70"/>
                <p:cNvSpPr txBox="1"/>
                <p:nvPr/>
              </p:nvSpPr>
              <p:spPr>
                <a:xfrm>
                  <a:off x="338046" y="5239662"/>
                  <a:ext cx="892811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7000" dirty="0" smtClean="0">
                      <a:solidFill>
                        <a:srgbClr val="3A3A3A"/>
                      </a:solidFill>
                      <a:latin typeface="Book Antiqua" panose="02040602050305030304" pitchFamily="18" charset="0"/>
                    </a:rPr>
                    <a:t>C</a:t>
                  </a:r>
                  <a:endParaRPr lang="zh-CN" altLang="en-US" sz="7000" dirty="0">
                    <a:solidFill>
                      <a:srgbClr val="3A3A3A"/>
                    </a:solidFill>
                    <a:latin typeface="Book Antiqua" panose="02040602050305030304" pitchFamily="18" charset="0"/>
                  </a:endParaRPr>
                </a:p>
              </p:txBody>
            </p:sp>
          </p:grp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3731" y="963448"/>
                <a:ext cx="2567057" cy="1772492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3236" y="2988849"/>
                <a:ext cx="2461404" cy="1683913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327969" y="4931849"/>
                <a:ext cx="2529841" cy="1771415"/>
              </a:xfrm>
              <a:prstGeom prst="rect">
                <a:avLst/>
              </a:prstGeom>
            </p:spPr>
          </p:pic>
          <p:sp>
            <p:nvSpPr>
              <p:cNvPr id="64" name="矩形 63"/>
              <p:cNvSpPr/>
              <p:nvPr/>
            </p:nvSpPr>
            <p:spPr>
              <a:xfrm>
                <a:off x="7836612" y="957680"/>
                <a:ext cx="474499" cy="178897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7836612" y="2957717"/>
                <a:ext cx="495900" cy="175437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848906" y="4926507"/>
                <a:ext cx="457713" cy="181588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7694500" y="1339775"/>
              <a:ext cx="553998" cy="18313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评分表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7703031" y="3166365"/>
              <a:ext cx="553998" cy="18313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任务手册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715985" y="5514720"/>
              <a:ext cx="553998" cy="110424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799147" y="1576528"/>
            <a:ext cx="3188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验证的方式不止考试一种。</a:t>
            </a:r>
            <a:endParaRPr lang="en-US" altLang="zh-CN" sz="2000" kern="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考试：一次验证？消逝</a:t>
            </a:r>
            <a:r>
              <a:rPr lang="zh-CN" altLang="en-US" sz="2000" kern="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kern="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本课程不设置</a:t>
            </a:r>
            <a:r>
              <a:rPr lang="zh-CN" altLang="en-US" sz="2000" kern="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</a:t>
            </a: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kern="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r>
              <a:rPr lang="zh-CN" altLang="en-US" sz="2000" kern="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kern="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采用多层次、层次迭代的</a:t>
            </a:r>
            <a:r>
              <a:rPr lang="zh-CN" altLang="en-US" sz="2000" kern="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标准数据验证方式进行评价。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11113197" y="3106540"/>
            <a:ext cx="1046480" cy="1046480"/>
            <a:chOff x="11023600" y="3452551"/>
            <a:chExt cx="1046480" cy="104648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1023600" y="4318000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5400000">
              <a:off x="11339567" y="3975791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 flipH="1" flipV="1">
            <a:off x="8404832" y="1206542"/>
            <a:ext cx="1046480" cy="1046480"/>
            <a:chOff x="11023600" y="3452551"/>
            <a:chExt cx="1046480" cy="1046480"/>
          </a:xfrm>
        </p:grpSpPr>
        <p:cxnSp>
          <p:nvCxnSpPr>
            <p:cNvPr id="76" name="直接连接符 75"/>
            <p:cNvCxnSpPr/>
            <p:nvPr/>
          </p:nvCxnSpPr>
          <p:spPr>
            <a:xfrm>
              <a:off x="11023600" y="4318000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rot="5400000">
              <a:off x="11339567" y="3975791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2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838200" y="1050350"/>
            <a:ext cx="10515600" cy="512661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 smtClean="0"/>
              <a:t>开始运用</a:t>
            </a:r>
            <a:r>
              <a:rPr lang="en-US" altLang="zh-CN" sz="2400" dirty="0" err="1" smtClean="0"/>
              <a:t>Jupyter</a:t>
            </a:r>
            <a:r>
              <a:rPr lang="en-US" altLang="zh-CN" sz="2400" dirty="0" smtClean="0"/>
              <a:t>, </a:t>
            </a:r>
            <a:r>
              <a:rPr lang="en-US" altLang="zh-TW" sz="2400" dirty="0" smtClean="0"/>
              <a:t>Mathematica</a:t>
            </a:r>
            <a:r>
              <a:rPr lang="zh-CN" altLang="en-US" sz="2400" dirty="0" smtClean="0"/>
              <a:t>或</a:t>
            </a:r>
            <a:r>
              <a:rPr lang="en-US" altLang="zh-CN" sz="2400" dirty="0" err="1" smtClean="0"/>
              <a:t>NetLogo</a:t>
            </a:r>
            <a:r>
              <a:rPr lang="zh-CN" altLang="en-US" sz="2400" dirty="0" smtClean="0"/>
              <a:t>，找到一个自己有兴趣相关的范例，撰写学习报告。</a:t>
            </a:r>
            <a:endParaRPr lang="zh-CN" altLang="en-US" sz="2400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上建立相关的介绍。参考该范例的注释与关键词的链接，撰写更加细腻的介绍文件。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sz="2400" dirty="0" smtClean="0"/>
              <a:t>使用</a:t>
            </a:r>
            <a:r>
              <a:rPr lang="en-US" altLang="zh-CN" sz="2400" dirty="0" smtClean="0"/>
              <a:t>template</a:t>
            </a:r>
            <a:r>
              <a:rPr lang="zh-CN" altLang="en-US" sz="2400" dirty="0" smtClean="0"/>
              <a:t>撰写学习报告，注意命名空间管理，并将学习报告链接到个人主页。</a:t>
            </a:r>
            <a:endParaRPr lang="en-US" altLang="zh-CN" sz="2400" dirty="0" smtClean="0"/>
          </a:p>
          <a:p>
            <a:pPr lvl="2">
              <a:lnSpc>
                <a:spcPct val="110000"/>
              </a:lnSpc>
            </a:pPr>
            <a:r>
              <a:rPr lang="zh-CN" altLang="en-US" sz="2400" dirty="0" smtClean="0"/>
              <a:t>请注意：学习报告需至少有</a:t>
            </a:r>
            <a:r>
              <a:rPr lang="zh-CN" altLang="en-US" sz="2400" b="1" dirty="0" smtClean="0"/>
              <a:t>关键词、文献参考、参考链接和逻辑模型</a:t>
            </a:r>
            <a:r>
              <a:rPr lang="zh-CN" altLang="en-US" sz="2400" dirty="0" smtClean="0"/>
              <a:t>。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 dirty="0" smtClean="0"/>
              <a:t>内容提示：字数建议（至少</a:t>
            </a:r>
            <a:r>
              <a:rPr lang="zh-CN" altLang="zh-CN" dirty="0" smtClean="0"/>
              <a:t>1</a:t>
            </a:r>
            <a:r>
              <a:rPr lang="en-US" altLang="zh-CN" dirty="0" smtClean="0"/>
              <a:t>000</a:t>
            </a:r>
            <a:r>
              <a:rPr lang="zh-CN" altLang="en-US" dirty="0" smtClean="0"/>
              <a:t>字以上）</a:t>
            </a:r>
            <a:endParaRPr lang="en-US" altLang="zh-CN" dirty="0" smtClean="0"/>
          </a:p>
          <a:p>
            <a:pPr lvl="2">
              <a:lnSpc>
                <a:spcPct val="110000"/>
              </a:lnSpc>
            </a:pPr>
            <a:r>
              <a:rPr lang="zh-CN" altLang="en-US" sz="2400" dirty="0" smtClean="0"/>
              <a:t>如果缺乏思路：先写逻辑模型，再撰写内容。</a:t>
            </a:r>
            <a:endParaRPr lang="en-US" altLang="zh-CN" sz="2400" dirty="0" smtClean="0"/>
          </a:p>
          <a:p>
            <a:pPr lvl="2">
              <a:lnSpc>
                <a:spcPct val="110000"/>
              </a:lnSpc>
            </a:pPr>
            <a:r>
              <a:rPr lang="zh-CN" altLang="en-US" sz="2400" dirty="0" smtClean="0"/>
              <a:t>写过内容后：</a:t>
            </a:r>
            <a:r>
              <a:rPr lang="zh-CN" altLang="en-US" sz="2400" smtClean="0"/>
              <a:t>跟课程的逻辑模型</a:t>
            </a:r>
            <a:r>
              <a:rPr lang="zh-CN" altLang="en-US" sz="2400"/>
              <a:t>（</a:t>
            </a:r>
            <a:r>
              <a:rPr lang="en-US" altLang="zh-CN" sz="2400"/>
              <a:t>P.3</a:t>
            </a:r>
            <a:r>
              <a:rPr lang="zh-CN" altLang="en-US" sz="2400"/>
              <a:t>）</a:t>
            </a:r>
            <a:r>
              <a:rPr lang="zh-CN" altLang="en-US" sz="2400" smtClean="0"/>
              <a:t>比</a:t>
            </a:r>
            <a:r>
              <a:rPr lang="zh-CN" altLang="en-US" sz="2400" dirty="0" smtClean="0"/>
              <a:t>对，是否扣题</a:t>
            </a:r>
            <a:endParaRPr lang="en-US" altLang="zh-CN" sz="24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第一周个人任务：进入计算思维的学习时代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zh-CN" altLang="en-US" sz="2000" dirty="0" smtClean="0"/>
              <a:t>团队合约</a:t>
            </a:r>
            <a:endParaRPr lang="en-US" altLang="zh-CN" sz="2000" dirty="0" smtClean="0"/>
          </a:p>
          <a:p>
            <a:pPr marL="800100" lvl="1" indent="-342900">
              <a:lnSpc>
                <a:spcPct val="110000"/>
              </a:lnSpc>
            </a:pPr>
            <a:r>
              <a:rPr lang="zh-CN" altLang="en-US" sz="2000" dirty="0" smtClean="0"/>
              <a:t>协调团队的研究主题：提出至少一个主题的描述文件：</a:t>
            </a:r>
            <a:endParaRPr lang="en-US" altLang="zh-CN" sz="2000" dirty="0" smtClean="0"/>
          </a:p>
          <a:p>
            <a:pPr marL="1257300" lvl="2" indent="-342900">
              <a:lnSpc>
                <a:spcPct val="110000"/>
              </a:lnSpc>
            </a:pPr>
            <a:r>
              <a:rPr lang="zh-CN" altLang="en-US" sz="1600" dirty="0" smtClean="0"/>
              <a:t>先撰写一个逻辑模型</a:t>
            </a:r>
            <a:endParaRPr lang="en-US" altLang="zh-CN" sz="1600" dirty="0" smtClean="0"/>
          </a:p>
          <a:p>
            <a:pPr marL="1257300" lvl="2" indent="-342900">
              <a:lnSpc>
                <a:spcPct val="110000"/>
              </a:lnSpc>
            </a:pPr>
            <a:r>
              <a:rPr lang="zh-CN" altLang="en-US" sz="1600" dirty="0" smtClean="0"/>
              <a:t>至少要有十个可在维基上链接的文献（有版权的书籍可链接到相关出版社的书籍介绍页面）</a:t>
            </a:r>
            <a:endParaRPr lang="en-US" altLang="zh-CN" sz="1600" dirty="0" smtClean="0"/>
          </a:p>
          <a:p>
            <a:pPr marL="1714500" lvl="3" indent="-342900">
              <a:lnSpc>
                <a:spcPct val="110000"/>
              </a:lnSpc>
            </a:pPr>
            <a:r>
              <a:rPr lang="zh-CN" altLang="en-US" sz="1400" dirty="0" smtClean="0"/>
              <a:t>使用清华大学图书馆所提供的文献索引软件，并不断将文献索引的文本更新上传至</a:t>
            </a:r>
            <a:r>
              <a:rPr lang="en-US" altLang="zh-CN" sz="1400" dirty="0" smtClean="0"/>
              <a:t>GitHub</a:t>
            </a:r>
            <a:r>
              <a:rPr lang="zh-CN" altLang="en-US" sz="1400" dirty="0" smtClean="0"/>
              <a:t>项目</a:t>
            </a:r>
            <a:endParaRPr lang="en-US" altLang="zh-CN" sz="1400" dirty="0" smtClean="0"/>
          </a:p>
          <a:p>
            <a:pPr marL="1257300" lvl="2" indent="-342900">
              <a:lnSpc>
                <a:spcPct val="110000"/>
              </a:lnSpc>
            </a:pPr>
            <a:r>
              <a:rPr lang="zh-CN" altLang="en-US" sz="1800" dirty="0" smtClean="0"/>
              <a:t>掌握</a:t>
            </a:r>
            <a:r>
              <a:rPr lang="en-US" altLang="zh-CN" sz="1800" dirty="0" smtClean="0"/>
              <a:t>Wiki</a:t>
            </a:r>
            <a:r>
              <a:rPr lang="zh-CN" altLang="en-US" sz="1800" dirty="0" smtClean="0"/>
              <a:t>的语法和内容链接与内容统计的各项功能。</a:t>
            </a:r>
            <a:endParaRPr lang="en-US" altLang="zh-CN" sz="1800" dirty="0" smtClean="0"/>
          </a:p>
          <a:p>
            <a:pPr marL="1714500" lvl="3" indent="-342900">
              <a:lnSpc>
                <a:spcPct val="110000"/>
              </a:lnSpc>
            </a:pPr>
            <a:r>
              <a:rPr lang="zh-CN" altLang="en-US" sz="1600" dirty="0" smtClean="0"/>
              <a:t>将逻辑模型、主题描述内容、文献链接都收录在第一周的小组网页</a:t>
            </a:r>
            <a:endParaRPr lang="en-US" altLang="zh-CN" sz="1600" dirty="0" smtClean="0"/>
          </a:p>
          <a:p>
            <a:pPr marL="800100" lvl="1" indent="-342900">
              <a:lnSpc>
                <a:spcPct val="110000"/>
              </a:lnSpc>
            </a:pPr>
            <a:r>
              <a:rPr lang="zh-CN" altLang="en-US" sz="2000" dirty="0" smtClean="0"/>
              <a:t>共同撰写第一次团队学习进度报告</a:t>
            </a:r>
            <a:endParaRPr lang="en-US" altLang="zh-CN" sz="2000" dirty="0" smtClean="0"/>
          </a:p>
          <a:p>
            <a:pPr marL="342900" indent="-342900">
              <a:lnSpc>
                <a:spcPct val="110000"/>
              </a:lnSpc>
            </a:pPr>
            <a:r>
              <a:rPr lang="zh-CN" altLang="en-US" sz="2000" dirty="0" smtClean="0"/>
              <a:t>第二周</a:t>
            </a:r>
            <a:r>
              <a:rPr lang="zh-CN" altLang="en-US" sz="2000" dirty="0"/>
              <a:t>团队</a:t>
            </a:r>
            <a:r>
              <a:rPr lang="zh-CN" altLang="en-US" sz="2000" dirty="0" smtClean="0"/>
              <a:t>任务：</a:t>
            </a:r>
            <a:r>
              <a:rPr lang="zh-CN" altLang="en-US" sz="2000" dirty="0"/>
              <a:t>内容责任</a:t>
            </a:r>
            <a:r>
              <a:rPr lang="zh-CN" altLang="en-US" sz="2000" dirty="0" smtClean="0"/>
              <a:t>圈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zh-CN" altLang="en-US" sz="2000" dirty="0" smtClean="0"/>
              <a:t>请</a:t>
            </a:r>
            <a:r>
              <a:rPr lang="zh-CN" altLang="en-US" sz="2000" dirty="0"/>
              <a:t>按照文档</a:t>
            </a:r>
            <a:r>
              <a:rPr lang="en-US" altLang="zh-CN" sz="2000" dirty="0"/>
              <a:t>《</a:t>
            </a:r>
            <a:r>
              <a:rPr lang="zh-CN" altLang="en-US" sz="2000" dirty="0"/>
              <a:t>内容责任圈</a:t>
            </a:r>
            <a:r>
              <a:rPr lang="en-US" altLang="zh-CN" sz="2000" dirty="0"/>
              <a:t>》</a:t>
            </a:r>
            <a:r>
              <a:rPr lang="zh-CN" altLang="en-US" sz="2000" dirty="0"/>
              <a:t>的相关协议，将相关的认领意向书写到团队学习报告上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r>
              <a:rPr lang="zh-CN" altLang="en-US" sz="2000" dirty="0" smtClean="0"/>
              <a:t>团队群体协作协议入门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zh-CN" altLang="en-US" sz="2000" dirty="0" smtClean="0"/>
              <a:t>阅读</a:t>
            </a:r>
            <a:r>
              <a:rPr lang="zh-CN" altLang="en-US" sz="2000" dirty="0"/>
              <a:t>合弄制宪章，合弄制快速入门英文版</a:t>
            </a:r>
            <a:r>
              <a:rPr lang="en-US" altLang="zh-CN" sz="2000" dirty="0"/>
              <a:t>PDF</a:t>
            </a:r>
            <a:r>
              <a:rPr lang="zh-CN" altLang="en-US" sz="2000" dirty="0"/>
              <a:t>等内容，初步讨论团队内部角色与分工。并记录在报告</a:t>
            </a:r>
            <a:r>
              <a:rPr lang="zh-CN" altLang="en-US" sz="2000" dirty="0" smtClean="0"/>
              <a:t>里</a:t>
            </a:r>
            <a:endParaRPr lang="en-US" altLang="zh-CN" sz="20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smtClean="0">
                <a:solidFill>
                  <a:srgbClr val="FF0000"/>
                </a:solidFill>
                <a:latin typeface="Arial" panose="020B0604020202020204" pitchFamily="34" charset="0"/>
              </a:rPr>
              <a:t>第一周团队</a:t>
            </a:r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任务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0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7669" y="2184401"/>
            <a:ext cx="12174331" cy="2445025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MEM</a:t>
            </a:r>
          </a:p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2017</a:t>
            </a:r>
          </a:p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X L P</a:t>
            </a:r>
            <a:endParaRPr lang="zh-CN" altLang="en-US" sz="6400" b="1" dirty="0">
              <a:solidFill>
                <a:srgbClr val="FFFFFF"/>
              </a:solidFill>
              <a:latin typeface="Bradley Hand ITC" pitchFamily="66" charset="0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2244033" y="2328267"/>
            <a:ext cx="2968491" cy="23011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5333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30048" y="2328267"/>
            <a:ext cx="3755816" cy="23011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7200" dirty="0">
                <a:solidFill>
                  <a:srgbClr val="FFFFFF"/>
                </a:solidFill>
                <a:latin typeface="华文仿宋" pitchFamily="2" charset="-122"/>
                <a:ea typeface="华文仿宋" pitchFamily="2" charset="-122"/>
              </a:rPr>
              <a:t>宪章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3440" y="958307"/>
            <a:ext cx="6253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2017</a:t>
            </a:r>
            <a:r>
              <a:rPr lang="zh-CN" altLang="en-US" sz="4400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年</a:t>
            </a:r>
            <a:r>
              <a:rPr lang="en-US" altLang="zh-CN" sz="4400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9</a:t>
            </a:r>
            <a:r>
              <a:rPr lang="zh-CN" altLang="en-US" sz="4400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月 作业参考案例</a:t>
            </a:r>
            <a:endParaRPr lang="en-US" sz="4400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816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1"/>
            <a:ext cx="3048000" cy="644939"/>
          </a:xfrm>
          <a:prstGeom prst="rect">
            <a:avLst/>
          </a:prstGeom>
          <a:solidFill>
            <a:srgbClr val="FFC000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3048000" y="0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6096000" y="3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工作流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914400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小组课程输出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" y="6198043"/>
            <a:ext cx="12286695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236739" y="805361"/>
          <a:ext cx="11765871" cy="524152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998804"/>
                <a:gridCol w="2812688"/>
                <a:gridCol w="2698895"/>
                <a:gridCol w="4255484"/>
              </a:tblGrid>
              <a:tr h="643467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背景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清华大学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办学六届，至今没有成行的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联合会宪章。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迫切需要对清华大学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全体学员的行为进行约束和引导，建立一套完整的流程和规范。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74176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目标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短期：通过宪章的规范和指引，使学员能够充分利用和整合班级的资源完成各项任务和活动。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长期：优化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资源利用和整合，加强学生、老师与学校之间的沟通互动，为学生提供更好的学习体验和收获，树立和发展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平台。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21733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效果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输出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过程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>
                          <a:solidFill>
                            <a:srgbClr val="282828"/>
                          </a:solidFill>
                          <a:effectLst/>
                        </a:rPr>
                        <a:t>输入</a:t>
                      </a:r>
                      <a:endParaRPr lang="zh-CN" sz="1300" b="1" kern="10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</a:tr>
              <a:tr h="2658681"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规范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成员参与班级活动的行为。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 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形成可自我更新优化的社群网络。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 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通过视觉识别和优良工程管理实践，高效输出学员质量，树立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品牌。 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*2017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级清华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班级宪章，并且积累过程迭代版本。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 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组织架构、开会、决议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/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决策的工作流程，奖惩机制、经费管理办法、数据管理、文化建设、沟通渠道。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 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2017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级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社群网络</a:t>
                      </a:r>
                      <a:r>
                        <a:rPr lang="zh-CN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宪章逻辑架构搭建、内部逻辑关系及其内容概述。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 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各模块内容的细则分解。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 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各模块内容的整合，完成宪章更新。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 </a:t>
                      </a:r>
                      <a:r>
                        <a:rPr lang="en-US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宪章的迭代修订，小组评审。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班级评审。 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*2017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清华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入学新生。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老师及学长指导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参考资料：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2017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级社群画布指导书译文版、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2016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级合弄制中文版。清华大学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班级宪章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2017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年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MEM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第一批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XLP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班级版本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学员兴趣、行业背景、优势收集。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软件支持：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wiki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、</a:t>
                      </a: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GIT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环境：现场教学环境</a:t>
                      </a:r>
                      <a:r>
                        <a:rPr lang="zh-CN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</a:tr>
              <a:tr h="643467"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zh-CN" sz="1500" b="1" kern="0">
                          <a:solidFill>
                            <a:srgbClr val="282828"/>
                          </a:solidFill>
                          <a:effectLst/>
                        </a:rPr>
                        <a:t>外部因素</a:t>
                      </a:r>
                      <a:endParaRPr lang="zh-CN" sz="1300" b="1" kern="100">
                        <a:solidFill>
                          <a:srgbClr val="282828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同学间的背景差异所引起的不同的认知体系和学习方法。</a:t>
                      </a:r>
                      <a:endParaRPr lang="zh-CN" sz="1300" b="1" kern="100" dirty="0">
                        <a:solidFill>
                          <a:srgbClr val="282828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ts val="19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solidFill>
                            <a:srgbClr val="282828"/>
                          </a:solidFill>
                          <a:effectLst/>
                        </a:rPr>
                        <a:t>*</a:t>
                      </a:r>
                      <a:r>
                        <a:rPr lang="zh-CN" sz="1500" b="1" kern="0" dirty="0">
                          <a:solidFill>
                            <a:srgbClr val="282828"/>
                          </a:solidFill>
                          <a:effectLst/>
                        </a:rPr>
                        <a:t>物理空间、网络等不稳定因素</a:t>
                      </a:r>
                      <a:r>
                        <a:rPr lang="zh-CN" sz="1500" b="1" kern="0" dirty="0" smtClean="0">
                          <a:solidFill>
                            <a:srgbClr val="282828"/>
                          </a:solidFill>
                          <a:effectLst/>
                        </a:rPr>
                        <a:t>。</a:t>
                      </a:r>
                      <a:endParaRPr lang="en-US" altLang="zh-CN" sz="1500" b="1" kern="0" dirty="0" smtClean="0">
                        <a:solidFill>
                          <a:srgbClr val="282828"/>
                        </a:solidFill>
                        <a:effectLst/>
                      </a:endParaRPr>
                    </a:p>
                  </a:txBody>
                  <a:tcPr marL="36360" marR="3636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C04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715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504579" y="2908591"/>
            <a:ext cx="462626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普通同学：资金，交流，信息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班级管理者：管哪些方面，怎么操作</a:t>
            </a:r>
            <a:endParaRPr lang="en-US" altLang="zh-CN" sz="1867" dirty="0">
              <a:solidFill>
                <a:srgbClr val="FFFFFF"/>
              </a:solidFill>
            </a:endParaRPr>
          </a:p>
        </p:txBody>
      </p:sp>
      <p:sp>
        <p:nvSpPr>
          <p:cNvPr id="2" name="右箭头 1"/>
          <p:cNvSpPr/>
          <p:nvPr/>
        </p:nvSpPr>
        <p:spPr bwMode="auto">
          <a:xfrm>
            <a:off x="5555409" y="2938333"/>
            <a:ext cx="2064591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逻辑分析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14466" y="3052221"/>
            <a:ext cx="14409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关心的问题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3048000" y="0"/>
            <a:ext cx="3048000" cy="644939"/>
          </a:xfrm>
          <a:prstGeom prst="rect">
            <a:avLst/>
          </a:prstGeom>
          <a:solidFill>
            <a:srgbClr val="FFC000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096000" y="3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工作流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914400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小组课程输出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" y="3043949"/>
            <a:ext cx="238218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目标：大家关心参与</a:t>
            </a:r>
          </a:p>
        </p:txBody>
      </p:sp>
      <p:sp>
        <p:nvSpPr>
          <p:cNvPr id="29" name="右箭头 28"/>
          <p:cNvSpPr/>
          <p:nvPr/>
        </p:nvSpPr>
        <p:spPr bwMode="auto">
          <a:xfrm>
            <a:off x="2354119" y="2926044"/>
            <a:ext cx="1760347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逻辑分析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1" y="6198043"/>
            <a:ext cx="12286695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1828198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58817" y="1859460"/>
            <a:ext cx="347630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逻辑模型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社群画布（思路）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合  弄  制（思路）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宪章的内涵（底限、指引）</a:t>
            </a:r>
          </a:p>
        </p:txBody>
      </p:sp>
      <p:sp>
        <p:nvSpPr>
          <p:cNvPr id="2" name="右箭头 1"/>
          <p:cNvSpPr/>
          <p:nvPr/>
        </p:nvSpPr>
        <p:spPr bwMode="auto">
          <a:xfrm>
            <a:off x="1593009" y="3017715"/>
            <a:ext cx="2480817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逻辑分析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066" y="3131602"/>
            <a:ext cx="14409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宪章 </a:t>
            </a:r>
            <a:r>
              <a:rPr lang="en-US" altLang="zh-CN" sz="1867" dirty="0">
                <a:solidFill>
                  <a:srgbClr val="FFFFFF"/>
                </a:solidFill>
              </a:rPr>
              <a:t>V1.0</a:t>
            </a:r>
            <a:endParaRPr lang="zh-CN" altLang="en-US" sz="1867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3825" y="3131602"/>
            <a:ext cx="145796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修订的大纲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39909" y="3123330"/>
            <a:ext cx="128701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更新方案</a:t>
            </a:r>
          </a:p>
        </p:txBody>
      </p:sp>
      <p:sp>
        <p:nvSpPr>
          <p:cNvPr id="3" name="流程图: 内部贮存 2"/>
          <p:cNvSpPr/>
          <p:nvPr/>
        </p:nvSpPr>
        <p:spPr bwMode="auto">
          <a:xfrm>
            <a:off x="10385472" y="2781954"/>
            <a:ext cx="1316736" cy="1117697"/>
          </a:xfrm>
          <a:prstGeom prst="flowChartInternalStorage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宪章</a:t>
            </a:r>
            <a:r>
              <a:rPr lang="en-US" altLang="zh-CN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V2.0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914400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小组课程输出</a:t>
            </a:r>
          </a:p>
        </p:txBody>
      </p:sp>
      <p:sp>
        <p:nvSpPr>
          <p:cNvPr id="23" name="右箭头 22"/>
          <p:cNvSpPr/>
          <p:nvPr/>
        </p:nvSpPr>
        <p:spPr bwMode="auto">
          <a:xfrm>
            <a:off x="5531786" y="3005427"/>
            <a:ext cx="2008124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丰富内容</a:t>
            </a:r>
          </a:p>
        </p:txBody>
      </p:sp>
      <p:sp>
        <p:nvSpPr>
          <p:cNvPr id="25" name="右箭头 24"/>
          <p:cNvSpPr/>
          <p:nvPr/>
        </p:nvSpPr>
        <p:spPr bwMode="auto">
          <a:xfrm>
            <a:off x="8728885" y="3005425"/>
            <a:ext cx="1489964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迭代更新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64655" y="3663892"/>
            <a:ext cx="3476300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班级是单位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圈子是细胞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经验分享加分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营造社群文化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经费管理</a:t>
            </a:r>
            <a:endParaRPr lang="en-US" altLang="zh-CN" sz="1867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62578" y="2216410"/>
            <a:ext cx="17625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标准：可操作</a:t>
            </a:r>
          </a:p>
        </p:txBody>
      </p:sp>
      <p:sp>
        <p:nvSpPr>
          <p:cNvPr id="39" name="右箭头 38"/>
          <p:cNvSpPr/>
          <p:nvPr/>
        </p:nvSpPr>
        <p:spPr bwMode="auto">
          <a:xfrm rot="16200000">
            <a:off x="9157192" y="2396565"/>
            <a:ext cx="596121" cy="646176"/>
          </a:xfrm>
          <a:prstGeom prst="rightArrow">
            <a:avLst>
              <a:gd name="adj1" fmla="val 68868"/>
              <a:gd name="adj2" fmla="val 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右箭头 39"/>
          <p:cNvSpPr/>
          <p:nvPr/>
        </p:nvSpPr>
        <p:spPr bwMode="auto">
          <a:xfrm flipH="1">
            <a:off x="3639749" y="1949644"/>
            <a:ext cx="6030992" cy="646176"/>
          </a:xfrm>
          <a:prstGeom prst="rightArrow">
            <a:avLst>
              <a:gd name="adj1" fmla="val 68868"/>
              <a:gd name="adj2" fmla="val 50000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733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回归逻辑分析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6111792" y="1"/>
            <a:ext cx="3048000" cy="644939"/>
          </a:xfrm>
          <a:prstGeom prst="rect">
            <a:avLst/>
          </a:prstGeom>
          <a:solidFill>
            <a:srgbClr val="FFC000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工作流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3052817" y="0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1" y="6198043"/>
            <a:ext cx="12286695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336016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 bwMode="auto">
          <a:xfrm>
            <a:off x="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096000" y="3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  <p:pic>
        <p:nvPicPr>
          <p:cNvPr id="15" name="图片 14" descr="初稿汇总/宪章封皮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3899" y="1106109"/>
            <a:ext cx="3138479" cy="434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4364987" y="5497691"/>
            <a:ext cx="34763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867" dirty="0">
                <a:solidFill>
                  <a:srgbClr val="FFFFFF"/>
                </a:solidFill>
              </a:rPr>
              <a:t>WIKI</a:t>
            </a:r>
            <a:r>
              <a:rPr lang="zh-CN" altLang="en-US" sz="1867" dirty="0">
                <a:solidFill>
                  <a:srgbClr val="FFFFFF"/>
                </a:solidFill>
              </a:rPr>
              <a:t>第五组主页可下载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3052817" y="0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9144000" y="0"/>
            <a:ext cx="3048000" cy="644939"/>
          </a:xfrm>
          <a:prstGeom prst="rect">
            <a:avLst/>
          </a:prstGeom>
          <a:solidFill>
            <a:srgbClr val="FFC000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小组课程输出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1" y="6198043"/>
            <a:ext cx="12286695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</p:spTree>
    <p:extLst>
      <p:ext uri="{BB962C8B-B14F-4D97-AF65-F5344CB8AC3E}">
        <p14:creationId xmlns:p14="http://schemas.microsoft.com/office/powerpoint/2010/main" val="1702555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8" name="组合 67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74" name="矩形 73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200" b="1" spc="-100" dirty="0" smtClean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超</a:t>
              </a:r>
              <a:r>
                <a:rPr lang="zh-TW" altLang="en-US" sz="1200" b="1" spc="-100" dirty="0" smtClean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1" y="3917302"/>
            <a:ext cx="3560361" cy="2940699"/>
          </a:xfrm>
          <a:custGeom>
            <a:avLst/>
            <a:gdLst>
              <a:gd name="connsiteX0" fmla="*/ 0 w 3560361"/>
              <a:gd name="connsiteY0" fmla="*/ 0 h 2940699"/>
              <a:gd name="connsiteX1" fmla="*/ 3560361 w 3560361"/>
              <a:gd name="connsiteY1" fmla="*/ 2940699 h 2940699"/>
              <a:gd name="connsiteX2" fmla="*/ 0 w 3560361"/>
              <a:gd name="connsiteY2" fmla="*/ 2940699 h 2940699"/>
              <a:gd name="connsiteX3" fmla="*/ 0 w 3560361"/>
              <a:gd name="connsiteY3" fmla="*/ 0 h 294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361" h="2940699">
                <a:moveTo>
                  <a:pt x="0" y="0"/>
                </a:moveTo>
                <a:lnTo>
                  <a:pt x="3560361" y="2940699"/>
                </a:lnTo>
                <a:lnTo>
                  <a:pt x="0" y="2940699"/>
                </a:lnTo>
                <a:lnTo>
                  <a:pt x="0" y="0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" y="1962832"/>
            <a:ext cx="5926677" cy="4895169"/>
          </a:xfrm>
          <a:custGeom>
            <a:avLst/>
            <a:gdLst>
              <a:gd name="connsiteX0" fmla="*/ 0 w 5926677"/>
              <a:gd name="connsiteY0" fmla="*/ 0 h 4895169"/>
              <a:gd name="connsiteX1" fmla="*/ 5926677 w 5926677"/>
              <a:gd name="connsiteY1" fmla="*/ 4895169 h 4895169"/>
              <a:gd name="connsiteX2" fmla="*/ 2558518 w 5926677"/>
              <a:gd name="connsiteY2" fmla="*/ 4895169 h 4895169"/>
              <a:gd name="connsiteX3" fmla="*/ 0 w 5926677"/>
              <a:gd name="connsiteY3" fmla="*/ 2781948 h 489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6677" h="4895169">
                <a:moveTo>
                  <a:pt x="0" y="0"/>
                </a:moveTo>
                <a:lnTo>
                  <a:pt x="5926677" y="4895169"/>
                </a:lnTo>
                <a:lnTo>
                  <a:pt x="2558518" y="4895169"/>
                </a:lnTo>
                <a:lnTo>
                  <a:pt x="0" y="278194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70098" y="5861274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2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444694" y="2132687"/>
            <a:ext cx="8035592" cy="79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</a:pPr>
            <a:endParaRPr lang="en-US" altLang="zh-CN" sz="1600" b="0">
              <a:latin typeface="Comic Sans MS" panose="030F0702030302020204" pitchFamily="66" charset="0"/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920694" y="456558"/>
            <a:ext cx="1035747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dirty="0" err="1" smtClean="0">
                <a:latin typeface="Arial" charset="0"/>
                <a:ea typeface="ＭＳ Ｐゴシック" charset="0"/>
              </a:rPr>
              <a:t>Colophone</a:t>
            </a:r>
            <a:r>
              <a:rPr lang="en-US" dirty="0" smtClean="0">
                <a:latin typeface="Arial" charset="0"/>
                <a:ea typeface="ＭＳ Ｐゴシック" charset="0"/>
              </a:rPr>
              <a:t>: </a:t>
            </a:r>
            <a:r>
              <a:rPr lang="zh-CN" altLang="en-US" dirty="0" smtClean="0">
                <a:latin typeface="Arial" charset="0"/>
                <a:ea typeface="ＭＳ Ｐゴシック" charset="0"/>
              </a:rPr>
              <a:t>扉页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731818" y="845127"/>
            <a:ext cx="8777126" cy="3940706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b="0" u="sng" dirty="0">
                <a:latin typeface="Comic Sans MS" panose="030F0702030302020204" pitchFamily="66" charset="0"/>
              </a:rPr>
              <a:t/>
            </a:r>
            <a:br>
              <a:rPr lang="en-US" altLang="zh-CN" sz="1400" b="0" u="sng" dirty="0">
                <a:latin typeface="Comic Sans MS" panose="030F0702030302020204" pitchFamily="66" charset="0"/>
              </a:rPr>
            </a:br>
            <a:r>
              <a:rPr lang="en-US" altLang="zh-CN" sz="1400" b="0" u="sng" dirty="0">
                <a:latin typeface="Comic Sans MS" panose="030F0702030302020204" pitchFamily="66" charset="0"/>
              </a:rPr>
              <a:t/>
            </a:r>
            <a:br>
              <a:rPr lang="en-US" altLang="zh-CN" sz="1400" b="0" u="sng" dirty="0">
                <a:latin typeface="Comic Sans MS" panose="030F0702030302020204" pitchFamily="66" charset="0"/>
              </a:rPr>
            </a:br>
            <a:r>
              <a:rPr lang="en-US" altLang="zh-CN" sz="1400" u="sng" dirty="0"/>
              <a:t>Usage and Copyright Notice:</a:t>
            </a:r>
            <a:br>
              <a:rPr lang="en-US" altLang="zh-CN" sz="1400" u="sng" dirty="0"/>
            </a:br>
            <a:r>
              <a:rPr lang="en-US" altLang="zh-CN" sz="1400" u="sng" dirty="0"/>
              <a:t/>
            </a:r>
            <a:br>
              <a:rPr lang="en-US" altLang="zh-CN" sz="1400" u="sng" dirty="0"/>
            </a:br>
            <a:r>
              <a:rPr lang="en-US" altLang="zh-CN" sz="1400" b="0" dirty="0"/>
              <a:t>Copyright </a:t>
            </a:r>
            <a:r>
              <a:rPr lang="en-US" altLang="zh-CN" sz="1800" dirty="0"/>
              <a:t>©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Toyhouse</a:t>
            </a:r>
            <a:endParaRPr lang="en-US" altLang="zh-CN" sz="1400" b="0" dirty="0"/>
          </a:p>
          <a:p>
            <a:endParaRPr lang="en-US" altLang="zh-CN" sz="1400" b="0" dirty="0"/>
          </a:p>
          <a:p>
            <a:endParaRPr lang="en-US" altLang="zh-CN" sz="1400" b="0" dirty="0"/>
          </a:p>
          <a:p>
            <a:r>
              <a:rPr lang="en-US" altLang="zh-CN" sz="1400" b="0" dirty="0"/>
              <a:t>We provide 16 such presentations and many additional lectures by invited speakers</a:t>
            </a:r>
          </a:p>
          <a:p>
            <a:endParaRPr lang="en-US" altLang="zh-CN" sz="1400" b="0" dirty="0"/>
          </a:p>
          <a:p>
            <a:r>
              <a:rPr lang="en-US" altLang="zh-CN" sz="1400" b="0" dirty="0"/>
              <a:t>Each presentation is designed to support about 3 hours of classroom or self-study instruction.</a:t>
            </a:r>
            <a:br>
              <a:rPr lang="en-US" altLang="zh-CN" sz="1400" b="0" dirty="0"/>
            </a:br>
            <a:r>
              <a:rPr lang="en-US" altLang="zh-CN" sz="1400" b="0" dirty="0"/>
              <a:t/>
            </a:r>
            <a:br>
              <a:rPr lang="en-US" altLang="zh-CN" sz="1400" b="0" dirty="0"/>
            </a:br>
            <a:r>
              <a:rPr lang="en-US" altLang="zh-CN" sz="1400" b="0" dirty="0"/>
              <a:t>You are welcome to use or edit this presentation as you see fit for instructional and non-commercial purposes.</a:t>
            </a:r>
            <a:br>
              <a:rPr lang="en-US" altLang="zh-CN" sz="1400" b="0" dirty="0"/>
            </a:br>
            <a:r>
              <a:rPr lang="en-US" altLang="zh-CN" sz="1400" b="0" dirty="0"/>
              <a:t/>
            </a:r>
            <a:br>
              <a:rPr lang="en-US" altLang="zh-CN" sz="1400" b="0" dirty="0"/>
            </a:br>
            <a:r>
              <a:rPr lang="en-US" altLang="zh-CN" sz="1400" b="0" dirty="0"/>
              <a:t>If you use our book and course materials, please include a reference to </a:t>
            </a:r>
            <a:r>
              <a:rPr lang="en-US" altLang="zh-CN" sz="1400" b="0" dirty="0">
                <a:hlinkClick r:id="rId4"/>
              </a:rPr>
              <a:t>www.nand2tetris.org</a:t>
            </a:r>
            <a:endParaRPr lang="en-US" altLang="zh-CN" sz="1400" b="0" dirty="0"/>
          </a:p>
          <a:p>
            <a:r>
              <a:rPr lang="en-US" altLang="zh-CN" sz="1400" b="0" dirty="0"/>
              <a:t>						and </a:t>
            </a:r>
            <a:r>
              <a:rPr lang="en-US" altLang="zh-CN" sz="1400" b="0" dirty="0">
                <a:hlinkClick r:id="rId5" action="ppaction://hlinkfile"/>
              </a:rPr>
              <a:t>toyhouse.cc</a:t>
            </a:r>
            <a:endParaRPr lang="en-US" altLang="zh-CN" sz="1400" b="0" dirty="0"/>
          </a:p>
          <a:p>
            <a:r>
              <a:rPr lang="en-US" altLang="zh-CN" sz="1400" b="0" dirty="0"/>
              <a:t>If you have any questions or comments, please write us at koo0905@gmail.com</a:t>
            </a:r>
            <a:r>
              <a:rPr lang="en-US" altLang="zh-CN" b="0" dirty="0">
                <a:solidFill>
                  <a:srgbClr val="663300"/>
                </a:solidFill>
              </a:rPr>
              <a:t> </a:t>
            </a:r>
            <a:r>
              <a:rPr lang="en-US" altLang="zh-CN" sz="1400" b="0" dirty="0"/>
              <a:t/>
            </a:r>
            <a:br>
              <a:rPr lang="en-US" altLang="zh-CN" sz="1400" b="0" dirty="0"/>
            </a:br>
            <a:r>
              <a:rPr lang="en-US" altLang="zh-CN" sz="1400" b="0" dirty="0"/>
              <a:t/>
            </a:r>
            <a:br>
              <a:rPr lang="en-US" altLang="zh-CN" sz="1400" b="0" dirty="0"/>
            </a:br>
            <a:endParaRPr lang="en-US" altLang="zh-CN" dirty="0"/>
          </a:p>
        </p:txBody>
      </p:sp>
      <p:pic>
        <p:nvPicPr>
          <p:cNvPr id="23" name="Picture 7" descr="Creative Commons Licen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094" y="5080676"/>
            <a:ext cx="1816015" cy="638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2252606" y="5812117"/>
            <a:ext cx="7387795" cy="430887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defRPr/>
            </a:pPr>
            <a:r>
              <a:rPr lang="en-US" sz="1400" b="0">
                <a:latin typeface="Arial" charset="0"/>
                <a:ea typeface="ＭＳ Ｐゴシック" charset="0"/>
              </a:rPr>
              <a:t>This work is licensed under a</a:t>
            </a:r>
          </a:p>
          <a:p>
            <a:pPr algn="ctr">
              <a:defRPr/>
            </a:pPr>
            <a:r>
              <a:rPr lang="en-US" sz="1400" b="0" u="sng">
                <a:latin typeface="Arial" charset="0"/>
                <a:ea typeface="ＭＳ Ｐゴシック" charset="0"/>
                <a:hlinkClick r:id="rId7"/>
              </a:rPr>
              <a:t>Creative Commons Attribution-NonCommercial-ShareAlike 3.0 Unported License</a:t>
            </a:r>
            <a:r>
              <a:rPr lang="en-US" sz="1400" b="0">
                <a:latin typeface="Arial" charset="0"/>
                <a:ea typeface="ＭＳ Ｐゴシック" charset="0"/>
              </a:rPr>
              <a:t>.</a:t>
            </a:r>
            <a:r>
              <a:rPr lang="en-US" sz="1400"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25" name="KSO_Shape"/>
          <p:cNvSpPr/>
          <p:nvPr/>
        </p:nvSpPr>
        <p:spPr>
          <a:xfrm>
            <a:off x="151474" y="84078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E2A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9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91"/>
          <a:stretch/>
        </p:blipFill>
        <p:spPr bwMode="auto">
          <a:xfrm>
            <a:off x="537836" y="1026183"/>
            <a:ext cx="8094216" cy="493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95905" y="1533812"/>
            <a:ext cx="2718739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编者：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易文轩    周鹏    汤洋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魏洁    洪德智    王芳</a:t>
            </a: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867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867" dirty="0">
                <a:solidFill>
                  <a:srgbClr val="FFFFFF"/>
                </a:solidFill>
              </a:rPr>
              <a:t>美编：张斯斯</a:t>
            </a:r>
            <a:endParaRPr lang="en-US" altLang="zh-CN" sz="1867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0" y="6213061"/>
            <a:ext cx="12192000" cy="644939"/>
          </a:xfrm>
          <a:prstGeom prst="rect">
            <a:avLst/>
          </a:prstGeom>
          <a:solidFill>
            <a:srgbClr val="FFC000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3048000" y="0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思路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6096000" y="3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工作流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914400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小组课程输出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0" y="1"/>
            <a:ext cx="3048000" cy="644939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逻辑模型</a:t>
            </a:r>
          </a:p>
        </p:txBody>
      </p:sp>
    </p:spTree>
    <p:extLst>
      <p:ext uri="{BB962C8B-B14F-4D97-AF65-F5344CB8AC3E}">
        <p14:creationId xmlns:p14="http://schemas.microsoft.com/office/powerpoint/2010/main" val="1779251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86851" y="4974745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96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17669" y="2184401"/>
            <a:ext cx="12174331" cy="2445025"/>
          </a:xfrm>
          <a:prstGeom prst="rect">
            <a:avLst/>
          </a:prstGeom>
          <a:solidFill>
            <a:srgbClr val="FFC0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MEM</a:t>
            </a:r>
          </a:p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2017</a:t>
            </a:r>
          </a:p>
          <a:p>
            <a:pPr algn="ctr" defTabSz="914377" eaLnBrk="0" fontAlgn="base" hangingPunct="0">
              <a:lnSpc>
                <a:spcPts val="5333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6400" b="1" dirty="0">
                <a:solidFill>
                  <a:srgbClr val="FFFFFF"/>
                </a:solidFill>
                <a:latin typeface="Bradley Hand ITC" pitchFamily="66" charset="0"/>
                <a:ea typeface="微软雅黑" pitchFamily="34" charset="-122"/>
              </a:rPr>
              <a:t>X L P</a:t>
            </a:r>
            <a:endParaRPr lang="zh-CN" altLang="en-US" sz="6400" b="1" dirty="0">
              <a:solidFill>
                <a:srgbClr val="FFFFFF"/>
              </a:solidFill>
              <a:latin typeface="Bradley Hand ITC" pitchFamily="66" charset="0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2244033" y="2328267"/>
            <a:ext cx="2968491" cy="23011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333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5333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430048" y="2328267"/>
            <a:ext cx="3755816" cy="23011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7200" dirty="0">
                <a:solidFill>
                  <a:srgbClr val="FFFFFF"/>
                </a:solidFill>
                <a:latin typeface="华文仿宋" pitchFamily="2" charset="-122"/>
                <a:ea typeface="华文仿宋" pitchFamily="2" charset="-122"/>
              </a:rPr>
              <a:t>宪章</a:t>
            </a:r>
          </a:p>
        </p:txBody>
      </p:sp>
    </p:spTree>
    <p:extLst>
      <p:ext uri="{BB962C8B-B14F-4D97-AF65-F5344CB8AC3E}">
        <p14:creationId xmlns:p14="http://schemas.microsoft.com/office/powerpoint/2010/main" val="170512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7" name="组合 86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9" name="矩形 88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8" name="直接连接符 87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984901" y="5884281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22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Take A Break</a:t>
            </a:r>
            <a:endParaRPr lang="zh-CN" altLang="en-US" sz="3200" dirty="0">
              <a:solidFill>
                <a:srgbClr val="FFC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113197" y="3106540"/>
            <a:ext cx="1046480" cy="1046480"/>
            <a:chOff x="11023600" y="3452551"/>
            <a:chExt cx="1046480" cy="104648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1023600" y="4318000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rot="5400000">
              <a:off x="11339567" y="3975791"/>
              <a:ext cx="104648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1016000" y="2009259"/>
            <a:ext cx="1117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请大家在</a:t>
            </a:r>
            <a:r>
              <a:rPr lang="en-US" altLang="zh-CN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分钟的休息时间里确保自己可以登录</a:t>
            </a:r>
            <a:r>
              <a:rPr lang="en-US" altLang="zh-CN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endParaRPr lang="en-US" altLang="zh-CN" sz="24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账号：学号；初始密码：</a:t>
            </a:r>
            <a:r>
              <a:rPr lang="en-US" altLang="zh-CN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如无法登陆，请联系陶仁鹏学长、</a:t>
            </a:r>
            <a:endParaRPr lang="en-US" altLang="zh-CN" sz="2400" dirty="0" smtClean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尽快在</a:t>
            </a:r>
            <a:r>
              <a:rPr lang="en-US" altLang="zh-CN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2400" dirty="0" smtClean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找到我们的课程，尝试建立个人主页</a:t>
            </a:r>
            <a:endParaRPr lang="zh-CN" altLang="en-US" sz="2400" dirty="0">
              <a:solidFill>
                <a:srgbClr val="FFC0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9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Box 4"/>
          <p:cNvSpPr txBox="1">
            <a:spLocks noChangeArrowheads="1"/>
          </p:cNvSpPr>
          <p:nvPr/>
        </p:nvSpPr>
        <p:spPr bwMode="auto">
          <a:xfrm>
            <a:off x="4609237" y="2188995"/>
            <a:ext cx="62898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4000" dirty="0" smtClean="0">
                <a:solidFill>
                  <a:srgbClr val="FF0000"/>
                </a:solidFill>
              </a:rPr>
              <a:t>Metaphors</a:t>
            </a:r>
            <a:r>
              <a:rPr lang="en-US" altLang="zh-CN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 smtClean="0"/>
              <a:t>we live by!</a:t>
            </a:r>
            <a:endParaRPr lang="en-US" altLang="zh-CN" sz="4000" dirty="0"/>
          </a:p>
        </p:txBody>
      </p: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b="1" dirty="0" smtClean="0">
                <a:latin typeface="Arial" panose="020B0604020202020204" pitchFamily="34" charset="0"/>
              </a:rPr>
              <a:t>抽象的认知单元：隐喻／函数／算法／关系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1" y="1130569"/>
            <a:ext cx="3981353" cy="2771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428" y="1946957"/>
            <a:ext cx="1308100" cy="203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81" y="4043435"/>
            <a:ext cx="2409711" cy="24097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564" y="3324657"/>
            <a:ext cx="2208592" cy="29332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66864" y="6335401"/>
            <a:ext cx="43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as the Fuel and Fire of Thinking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2638" y="3326722"/>
            <a:ext cx="2365886" cy="28619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55740" y="1237999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George </a:t>
            </a:r>
            <a:r>
              <a:rPr lang="en-US" altLang="zh-CN" sz="2800" b="1" dirty="0" err="1" smtClean="0"/>
              <a:t>Lakoff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万事万物认知的基础是：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794081" y="4105059"/>
            <a:ext cx="2579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Douglas </a:t>
            </a:r>
            <a:r>
              <a:rPr lang="en-US" b="1" dirty="0" err="1" smtClean="0"/>
              <a:t>Hafstadter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r>
              <a:rPr lang="en-US" altLang="zh-CN" b="1" dirty="0" smtClean="0"/>
              <a:t>Analogies are the basis for</a:t>
            </a:r>
          </a:p>
          <a:p>
            <a:r>
              <a:rPr lang="en-US" altLang="zh-CN" b="1" dirty="0"/>
              <a:t>a</a:t>
            </a:r>
            <a:r>
              <a:rPr lang="en-US" altLang="zh-CN" b="1" dirty="0" smtClean="0"/>
              <a:t>ll Cognitive activities</a:t>
            </a:r>
            <a:r>
              <a:rPr lang="mr-IN" altLang="zh-CN" b="1" dirty="0" smtClean="0"/>
              <a:t>…</a:t>
            </a:r>
            <a:r>
              <a:rPr lang="en-US" altLang="zh-CN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51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0889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Will </a:t>
            </a:r>
            <a:r>
              <a:rPr lang="zh-CN" altLang="en-US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“</a:t>
            </a:r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The Master Algorithm</a:t>
            </a:r>
            <a:r>
              <a:rPr lang="zh-CN" altLang="en-US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”</a:t>
            </a:r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 Reframe Our World?</a:t>
            </a:r>
            <a:endParaRPr lang="en-US" sz="32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fld id="{34F1E86F-CBF7-4DF7-824A-AB405C555AAE}" type="slidenum">
              <a:rPr lang="zh-CN" altLang="en-US" sz="1733">
                <a:solidFill>
                  <a:srgbClr val="000000"/>
                </a:solidFill>
              </a:rPr>
              <a:pPr algn="ctr"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z="1733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70" y="1683046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9810" y="2409066"/>
            <a:ext cx="6756797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i="1" dirty="0">
                <a:solidFill>
                  <a:srgbClr val="FFFFFF"/>
                </a:solidFill>
              </a:rPr>
              <a:t>The main idea of this book: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667" i="1" dirty="0">
                <a:solidFill>
                  <a:srgbClr val="FFFFFF"/>
                </a:solidFill>
              </a:rPr>
              <a:t>Processing data through a single universal learning algorithm</a:t>
            </a:r>
            <a:r>
              <a:rPr lang="en-US" sz="2667" i="1" dirty="0">
                <a:solidFill>
                  <a:srgbClr val="FFFFFF"/>
                </a:solidFill>
              </a:rPr>
              <a:t>—</a:t>
            </a:r>
            <a:r>
              <a:rPr lang="zh-CN" altLang="en-US" sz="2667" i="1" dirty="0">
                <a:solidFill>
                  <a:srgbClr val="FFFFFF"/>
                </a:solidFill>
              </a:rPr>
              <a:t> </a:t>
            </a:r>
            <a:r>
              <a:rPr lang="en-US" altLang="zh-CN" sz="2667" i="1" dirty="0">
                <a:solidFill>
                  <a:srgbClr val="FFFFFF"/>
                </a:solidFill>
              </a:rPr>
              <a:t>can get all the knowledge from the past, the present, and the future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667" i="1" dirty="0">
              <a:solidFill>
                <a:srgbClr val="FFFFFF"/>
              </a:solidFill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667" i="1" dirty="0">
                <a:solidFill>
                  <a:srgbClr val="FFFFFF"/>
                </a:solidFill>
              </a:rPr>
              <a:t>		Pedro </a:t>
            </a:r>
            <a:r>
              <a:rPr lang="en-US" sz="2667" i="1" dirty="0" err="1">
                <a:solidFill>
                  <a:srgbClr val="FFFFFF"/>
                </a:solidFill>
              </a:rPr>
              <a:t>Domingos</a:t>
            </a:r>
            <a:r>
              <a:rPr lang="en-US" sz="2667" i="1" dirty="0">
                <a:solidFill>
                  <a:srgbClr val="FFFFFF"/>
                </a:solidFill>
              </a:rPr>
              <a:t>, TMA, P. 25</a:t>
            </a:r>
            <a:endParaRPr lang="en-US" sz="2667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6453" y="1683046"/>
            <a:ext cx="2494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FFFFFF"/>
                </a:solidFill>
              </a:rPr>
              <a:t>Bill Gates’ recommendation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93" y="4350551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453" y="4112096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300">
                <a:solidFill>
                  <a:srgbClr val="000000"/>
                </a:solidFill>
              </a:rPr>
              <a:t>中译本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544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60" y="171471"/>
            <a:ext cx="10515600" cy="765727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Five Factions of Algorithm</a:t>
            </a:r>
            <a:endParaRPr lang="en-US" sz="32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659" y="884189"/>
            <a:ext cx="3922648" cy="6006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3" y="900741"/>
            <a:ext cx="6237187" cy="59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467" y="303723"/>
            <a:ext cx="10515600" cy="65153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Knowledge System </a:t>
            </a:r>
            <a:r>
              <a:rPr lang="en-US" altLang="zh-CN" sz="3200" dirty="0" smtClean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based on Computational </a:t>
            </a:r>
            <a:r>
              <a:rPr lang="en-US" altLang="zh-CN" sz="3200" dirty="0">
                <a:solidFill>
                  <a:srgbClr val="E2C044"/>
                </a:solidFill>
                <a:latin typeface="Hei" charset="-122"/>
                <a:ea typeface="Hei" charset="-122"/>
                <a:cs typeface="Hei" charset="-122"/>
              </a:rPr>
              <a:t>Thinking</a:t>
            </a:r>
            <a:endParaRPr lang="en-US" sz="3200" dirty="0">
              <a:solidFill>
                <a:srgbClr val="E2C044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970639"/>
              </p:ext>
            </p:extLst>
          </p:nvPr>
        </p:nvGraphicFramePr>
        <p:xfrm>
          <a:off x="508002" y="1665868"/>
          <a:ext cx="1790661" cy="4527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661"/>
              </a:tblGrid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LiHei Pro Medium" charset="-120"/>
                          <a:ea typeface="LiHei Pro Medium" charset="-120"/>
                          <a:cs typeface="LiHei Pro Medium" charset="-120"/>
                        </a:rPr>
                        <a:t>Gene Evolution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LiHei Pro Medium" charset="-120"/>
                        <a:ea typeface="LiHei Pro Medium" charset="-120"/>
                        <a:cs typeface="LiHei Pro Medium" charset="-120"/>
                      </a:endParaRPr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6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6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4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4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Cognitive</a:t>
                      </a:r>
                      <a:r>
                        <a:rPr lang="en-US" altLang="zh-CN" sz="12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S</a:t>
                      </a:r>
                      <a:r>
                        <a:rPr lang="en-US" altLang="zh-CN" sz="12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emantics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564484" y="2104237"/>
          <a:ext cx="2049329" cy="3646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329"/>
              </a:tblGrid>
              <a:tr h="9448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err="1" smtClean="0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9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900" dirty="0"/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894147" y="2561437"/>
          <a:ext cx="1796948" cy="2686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948"/>
              </a:tblGrid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9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9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900" dirty="0"/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9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985941" y="3009223"/>
          <a:ext cx="1796948" cy="1791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948"/>
              </a:tblGrid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9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9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/>
                </a:tc>
              </a:tr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9083727" y="3457008"/>
          <a:ext cx="1796948" cy="895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948"/>
              </a:tblGrid>
              <a:tr h="8955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600" baseline="0" dirty="0" smtClean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600" dirty="0" smtClean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51925" y="1018193"/>
            <a:ext cx="14679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b="1" dirty="0">
                <a:solidFill>
                  <a:schemeClr val="bg1"/>
                </a:solidFill>
              </a:rPr>
              <a:t>Software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34519" y="1390491"/>
            <a:ext cx="157921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b="1" dirty="0">
                <a:solidFill>
                  <a:schemeClr val="bg1"/>
                </a:solidFill>
              </a:rPr>
              <a:t>Hardware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53520" y="1929152"/>
            <a:ext cx="131414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98404" y="2800789"/>
            <a:ext cx="146469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b="1">
                <a:solidFill>
                  <a:schemeClr val="bg1"/>
                </a:solidFill>
              </a:rPr>
              <a:t>Standard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40391" y="2484803"/>
            <a:ext cx="139493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67" b="1" dirty="0">
                <a:solidFill>
                  <a:schemeClr val="bg1"/>
                </a:solidFill>
              </a:rPr>
              <a:t>Thinking</a:t>
            </a:r>
            <a:endParaRPr lang="en-US" sz="2667" b="1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697" y="3379358"/>
            <a:ext cx="1043435" cy="4477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697" y="4243426"/>
            <a:ext cx="1063427" cy="41438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263" y="3022843"/>
            <a:ext cx="760908" cy="3170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749" y="4809174"/>
            <a:ext cx="638439" cy="78063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971" y="3827141"/>
            <a:ext cx="673296" cy="45289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506" y="4809174"/>
            <a:ext cx="777167" cy="78063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686" y="5180301"/>
            <a:ext cx="659279" cy="43713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184" y="4253630"/>
            <a:ext cx="630283" cy="4642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070" y="3422261"/>
            <a:ext cx="1179269" cy="39613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88" y="1990557"/>
            <a:ext cx="442024" cy="54189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68401" y="2042169"/>
            <a:ext cx="6786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/>
              <a:t>T. </a:t>
            </a:r>
            <a:r>
              <a:rPr lang="en-US" altLang="zh-CN" sz="1300" dirty="0"/>
              <a:t>Kuhn</a:t>
            </a:r>
            <a:endParaRPr lang="en-US" sz="1300" dirty="0"/>
          </a:p>
        </p:txBody>
      </p:sp>
      <p:sp>
        <p:nvSpPr>
          <p:cNvPr id="46" name="TextBox 45"/>
          <p:cNvSpPr txBox="1"/>
          <p:nvPr/>
        </p:nvSpPr>
        <p:spPr>
          <a:xfrm>
            <a:off x="9075688" y="4761418"/>
            <a:ext cx="2323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E2C044"/>
                </a:solidFill>
              </a:rPr>
              <a:t>Computable collective learning system </a:t>
            </a:r>
            <a:endParaRPr lang="en-US" sz="1600" dirty="0">
              <a:solidFill>
                <a:srgbClr val="E2C04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24509" y="5853267"/>
            <a:ext cx="2418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E2C044"/>
                </a:solidFill>
              </a:rPr>
              <a:t>Computational ability, energy, equipment</a:t>
            </a:r>
            <a:endParaRPr lang="en-US" sz="1600" dirty="0">
              <a:solidFill>
                <a:srgbClr val="E2C044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26179" y="5705348"/>
            <a:ext cx="206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E2C044"/>
                </a:solidFill>
              </a:rPr>
              <a:t>Memory space, theme</a:t>
            </a:r>
            <a:endParaRPr lang="en-US" sz="1600" dirty="0">
              <a:solidFill>
                <a:srgbClr val="E2C044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199" y="2892191"/>
            <a:ext cx="443623" cy="51257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47176" y="3128293"/>
            <a:ext cx="951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D. Hassabis</a:t>
            </a:r>
            <a:endParaRPr lang="en-US" sz="1300" dirty="0"/>
          </a:p>
        </p:txBody>
      </p:sp>
      <p:sp>
        <p:nvSpPr>
          <p:cNvPr id="52" name="TextBox 51"/>
          <p:cNvSpPr txBox="1"/>
          <p:nvPr/>
        </p:nvSpPr>
        <p:spPr>
          <a:xfrm>
            <a:off x="1168399" y="5660256"/>
            <a:ext cx="7804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G. </a:t>
            </a:r>
            <a:r>
              <a:rPr lang="en-US" altLang="zh-CN" sz="1300" dirty="0" err="1"/>
              <a:t>Lakoff</a:t>
            </a:r>
            <a:endParaRPr lang="en-US" sz="13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83" y="5654715"/>
            <a:ext cx="589272" cy="41013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61000" y="3918029"/>
            <a:ext cx="9294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S. Wolfram</a:t>
            </a:r>
            <a:endParaRPr lang="en-US" sz="13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99" y="4743602"/>
            <a:ext cx="426699" cy="40312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51854" y="4810969"/>
            <a:ext cx="6592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/>
              <a:t>J. Pearl</a:t>
            </a:r>
            <a:endParaRPr lang="en-US" sz="1300" dirty="0"/>
          </a:p>
        </p:txBody>
      </p:sp>
      <p:sp>
        <p:nvSpPr>
          <p:cNvPr id="50" name="TextBox 49"/>
          <p:cNvSpPr txBox="1"/>
          <p:nvPr/>
        </p:nvSpPr>
        <p:spPr>
          <a:xfrm>
            <a:off x="6865697" y="4771796"/>
            <a:ext cx="1886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E2C044"/>
                </a:solidFill>
              </a:rPr>
              <a:t>Forms of Knowledge</a:t>
            </a:r>
            <a:endParaRPr lang="en-US" sz="1600" dirty="0">
              <a:solidFill>
                <a:srgbClr val="E2C044"/>
              </a:solidFill>
            </a:endParaRPr>
          </a:p>
        </p:txBody>
      </p:sp>
      <p:pic>
        <p:nvPicPr>
          <p:cNvPr id="58" name="图片 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8404" y="3903821"/>
            <a:ext cx="1418363" cy="74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231543" y="6133937"/>
            <a:ext cx="2250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E2C044"/>
                </a:solidFill>
              </a:rPr>
              <a:t>Coding strategy, structure, algorithm</a:t>
            </a:r>
            <a:endParaRPr lang="en-US" sz="1600" dirty="0">
              <a:solidFill>
                <a:srgbClr val="E2C044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2984" y="1211595"/>
            <a:ext cx="577371" cy="719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3745" y="5184838"/>
            <a:ext cx="775852" cy="115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716" y="6013430"/>
            <a:ext cx="1027909" cy="5883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000" y="1969813"/>
            <a:ext cx="1469339" cy="555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018" y="2939713"/>
            <a:ext cx="439220" cy="439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346" y="3761482"/>
            <a:ext cx="395711" cy="518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81511" y="3309863"/>
            <a:ext cx="791944" cy="11879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9451848" y="4544517"/>
            <a:ext cx="1349880" cy="275953"/>
          </a:xfrm>
          <a:prstGeom prst="rect">
            <a:avLst/>
          </a:prstGeom>
          <a:solidFill>
            <a:srgbClr val="1E1E1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latin typeface="Calibri" charset="0"/>
              <a:ea typeface="宋体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3470" y="4374268"/>
            <a:ext cx="2323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>
                <a:solidFill>
                  <a:schemeClr val="bg1"/>
                </a:solidFill>
              </a:rPr>
              <a:t>Extreme Learning Process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23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004" y="18219"/>
            <a:ext cx="10515600" cy="1008709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Computation of Reliability</a:t>
            </a:r>
            <a:endParaRPr lang="en-US" sz="32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6855" y="1849284"/>
            <a:ext cx="2981768" cy="1524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     Time</a:t>
            </a:r>
            <a:endParaRPr lang="en-US" sz="36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1191" y="3980584"/>
            <a:ext cx="2981768" cy="1524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Reliability</a:t>
            </a:r>
            <a:endParaRPr lang="en-US" sz="36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56987" y="1849284"/>
            <a:ext cx="2981768" cy="1524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Space</a:t>
            </a:r>
            <a:endParaRPr lang="en-US" sz="36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3197739" y="3373285"/>
            <a:ext cx="1853452" cy="136930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8032959" y="3373285"/>
            <a:ext cx="1614912" cy="136930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4688623" y="2611284"/>
            <a:ext cx="3468364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994" y="1520427"/>
            <a:ext cx="1470164" cy="2243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3281" y="365631"/>
            <a:ext cx="1069179" cy="1616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1329" y="3167269"/>
            <a:ext cx="1029163" cy="1575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168" y="770885"/>
            <a:ext cx="1133145" cy="1211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119" y="3167271"/>
            <a:ext cx="1027804" cy="1027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031" y="5828540"/>
            <a:ext cx="1922995" cy="566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187" y="5261860"/>
            <a:ext cx="566680" cy="566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8624" y="5624723"/>
            <a:ext cx="3897269" cy="974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5813" y="2022113"/>
            <a:ext cx="1236188" cy="11257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4" y="2285133"/>
            <a:ext cx="699609" cy="6996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5"/>
          <a:stretch/>
        </p:blipFill>
        <p:spPr>
          <a:xfrm>
            <a:off x="3629851" y="2263468"/>
            <a:ext cx="605941" cy="6956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0117" y="4457600"/>
            <a:ext cx="660443" cy="6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8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b="1" dirty="0" smtClean="0">
                <a:latin typeface="Arial" panose="020B0604020202020204" pitchFamily="34" charset="0"/>
              </a:rPr>
              <a:t>隐喻的分类：本体／空间／系统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9600" y="1600201"/>
            <a:ext cx="10972800" cy="443290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 smtClean="0"/>
              <a:t>本体隐喻：脑中的概念与实体世界的联系</a:t>
            </a:r>
            <a:endParaRPr lang="en-US" altLang="zh-CN" sz="4000" dirty="0" smtClean="0"/>
          </a:p>
          <a:p>
            <a:pPr lvl="1"/>
            <a:r>
              <a:rPr lang="zh-CN" altLang="en-US" sz="3600" dirty="0" smtClean="0"/>
              <a:t>已熟悉的词汇</a:t>
            </a:r>
            <a:r>
              <a:rPr lang="en-US" altLang="zh-CN" sz="3600" dirty="0" smtClean="0"/>
              <a:t> </a:t>
            </a:r>
            <a:r>
              <a:rPr lang="zh-CN" altLang="en-US" sz="3600" dirty="0" smtClean="0"/>
              <a:t>（如桌椅、门窗、飞禽走兽。。。）</a:t>
            </a:r>
            <a:endParaRPr lang="en-US" altLang="zh-CN" sz="3600" dirty="0" smtClean="0"/>
          </a:p>
          <a:p>
            <a:pPr lvl="1"/>
            <a:endParaRPr lang="en-US" altLang="zh-CN" sz="3600" dirty="0" smtClean="0"/>
          </a:p>
          <a:p>
            <a:r>
              <a:rPr lang="zh-CN" altLang="en-US" sz="4000" dirty="0" smtClean="0"/>
              <a:t>空间隐喻：各物品或概念单元的时空定位关系</a:t>
            </a:r>
            <a:endParaRPr lang="en-US" altLang="zh-CN" sz="4000" dirty="0" smtClean="0"/>
          </a:p>
          <a:p>
            <a:pPr lvl="1"/>
            <a:r>
              <a:rPr lang="zh-CN" altLang="en-US" sz="3600" dirty="0" smtClean="0"/>
              <a:t>物件中的上下左右、事件发生的前后（偏序关系）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社会地位、亲属联系的高低大小关系</a:t>
            </a:r>
            <a:endParaRPr lang="en-US" altLang="zh-CN" sz="3600" dirty="0" smtClean="0"/>
          </a:p>
          <a:p>
            <a:pPr marL="457200" lvl="1" indent="0">
              <a:buNone/>
            </a:pPr>
            <a:endParaRPr lang="en-US" altLang="zh-CN" sz="3600" dirty="0" smtClean="0"/>
          </a:p>
          <a:p>
            <a:r>
              <a:rPr lang="zh-CN" altLang="en-US" sz="4000" dirty="0" smtClean="0"/>
              <a:t>系统隐喻：整套物品（事件）的结构类似性</a:t>
            </a:r>
            <a:endParaRPr lang="en-US" altLang="zh-CN" sz="4000" dirty="0"/>
          </a:p>
          <a:p>
            <a:pPr lvl="1"/>
            <a:r>
              <a:rPr lang="zh-CN" altLang="en-US" sz="3600" dirty="0" smtClean="0"/>
              <a:t>机器人对应与木流牛马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计算机的作业系统对应与国家的宪章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02165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b="1" dirty="0" smtClean="0">
                <a:latin typeface="Arial" panose="020B0604020202020204" pitchFamily="34" charset="0"/>
              </a:rPr>
              <a:t>不论群体或是个人的“认知”都可用隐喻来解释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33406"/>
              </p:ext>
            </p:extLst>
          </p:nvPr>
        </p:nvGraphicFramePr>
        <p:xfrm>
          <a:off x="1617894" y="1822357"/>
          <a:ext cx="9024657" cy="3815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8219"/>
                <a:gridCol w="3008219"/>
                <a:gridCol w="3008219"/>
              </a:tblGrid>
              <a:tr h="8503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dirty="0" smtClean="0"/>
                        <a:t>认知科学</a:t>
                      </a:r>
                      <a:endParaRPr lang="en-US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数学（范畴论）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dirty="0" smtClean="0"/>
                        <a:t>社会学</a:t>
                      </a:r>
                      <a:endParaRPr lang="en-US" sz="4800" dirty="0"/>
                    </a:p>
                  </a:txBody>
                  <a:tcPr/>
                </a:tc>
              </a:tr>
              <a:tr h="8624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本体隐喻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集合中的元素、特定的数值（</a:t>
                      </a:r>
                      <a:r>
                        <a:rPr lang="zh-CN" altLang="zh-CN" dirty="0" smtClean="0"/>
                        <a:t>0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1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e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pi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), </a:t>
                      </a:r>
                      <a:r>
                        <a:rPr lang="zh-CN" altLang="en-US" dirty="0" smtClean="0"/>
                        <a:t>代数符号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x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y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smtClean="0"/>
                        <a:t>z</a:t>
                      </a:r>
                      <a:r>
                        <a:rPr lang="zh-CN" altLang="en-US" dirty="0" smtClean="0"/>
                        <a:t>）、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已知概念（数字、机构、指标、货币、。。。）</a:t>
                      </a:r>
                      <a:endParaRPr lang="en-US" dirty="0"/>
                    </a:p>
                  </a:txBody>
                  <a:tcPr/>
                </a:tc>
              </a:tr>
              <a:tr h="86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空间隐喻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黑体"/>
                          <a:ea typeface="黑体"/>
                          <a:cs typeface="黑体"/>
                        </a:rPr>
                        <a:t>数值之间的对应关系，（</a:t>
                      </a:r>
                      <a:r>
                        <a:rPr lang="zh-TW" altLang="en-US" dirty="0" smtClean="0">
                          <a:latin typeface="黑体"/>
                          <a:ea typeface="黑体"/>
                          <a:cs typeface="黑体"/>
                        </a:rPr>
                        <a:t>函數</a:t>
                      </a:r>
                      <a:r>
                        <a:rPr lang="en-US" altLang="zh-TW" dirty="0" smtClean="0">
                          <a:latin typeface="黑体"/>
                          <a:ea typeface="黑体"/>
                          <a:cs typeface="黑体"/>
                        </a:rPr>
                        <a:t> Function)</a:t>
                      </a:r>
                      <a:endParaRPr lang="en-US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历史关系、合作关系</a:t>
                      </a:r>
                      <a:r>
                        <a:rPr lang="en-US" altLang="zh-CN" dirty="0" smtClean="0"/>
                        <a:t> </a:t>
                      </a:r>
                      <a:r>
                        <a:rPr lang="zh-CN" altLang="en-US" dirty="0" smtClean="0"/>
                        <a:t>（产业链上下游关系），竞争关系</a:t>
                      </a:r>
                      <a:endParaRPr lang="en-US" dirty="0"/>
                    </a:p>
                  </a:txBody>
                  <a:tcPr/>
                </a:tc>
              </a:tr>
              <a:tr h="8624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系统隐喻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 smtClean="0">
                          <a:latin typeface="黑体"/>
                          <a:ea typeface="黑体"/>
                          <a:cs typeface="黑体"/>
                        </a:rPr>
                        <a:t>不同範疇（</a:t>
                      </a:r>
                      <a:r>
                        <a:rPr lang="en-US" altLang="zh-TW" baseline="0" dirty="0" smtClean="0">
                          <a:latin typeface="黑体"/>
                          <a:ea typeface="黑体"/>
                          <a:cs typeface="黑体"/>
                        </a:rPr>
                        <a:t>Category</a:t>
                      </a:r>
                      <a:r>
                        <a:rPr lang="zh-TW" altLang="en-US" baseline="0" dirty="0" smtClean="0">
                          <a:latin typeface="黑体"/>
                          <a:ea typeface="黑体"/>
                          <a:cs typeface="黑体"/>
                        </a:rPr>
                        <a:t>）之間的結構對應</a:t>
                      </a:r>
                      <a:r>
                        <a:rPr lang="zh-CN" altLang="en-US" baseline="0" dirty="0" smtClean="0">
                          <a:latin typeface="黑体"/>
                          <a:ea typeface="黑体"/>
                          <a:cs typeface="黑体"/>
                        </a:rPr>
                        <a:t>关系（</a:t>
                      </a:r>
                      <a:r>
                        <a:rPr lang="zh-TW" altLang="en-US" dirty="0" smtClean="0">
                          <a:latin typeface="黑体"/>
                          <a:ea typeface="黑体"/>
                          <a:cs typeface="黑体"/>
                        </a:rPr>
                        <a:t>函子</a:t>
                      </a:r>
                      <a:r>
                        <a:rPr lang="zh-CN" altLang="zh-TW" dirty="0" smtClean="0">
                          <a:latin typeface="黑体"/>
                          <a:ea typeface="黑体"/>
                          <a:cs typeface="黑体"/>
                        </a:rPr>
                        <a:t>，</a:t>
                      </a:r>
                      <a:r>
                        <a:rPr lang="en-US" altLang="zh-TW" dirty="0" err="1" smtClean="0">
                          <a:latin typeface="黑体"/>
                          <a:ea typeface="黑体"/>
                          <a:cs typeface="黑体"/>
                        </a:rPr>
                        <a:t>Functor</a:t>
                      </a:r>
                      <a:r>
                        <a:rPr lang="zh-TW" altLang="en-US" dirty="0" smtClean="0">
                          <a:latin typeface="黑体"/>
                          <a:ea typeface="黑体"/>
                          <a:cs typeface="黑体"/>
                        </a:rPr>
                        <a:t>）</a:t>
                      </a:r>
                      <a:endParaRPr lang="en-US" dirty="0" smtClean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知识地图、战略地图、产业或知识体系的演进过程（过程本身当作一种新旧之间的联系）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4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689236" y="155405"/>
            <a:ext cx="10269084" cy="6613963"/>
            <a:chOff x="1689236" y="155405"/>
            <a:chExt cx="8658545" cy="6613963"/>
          </a:xfrm>
        </p:grpSpPr>
        <p:grpSp>
          <p:nvGrpSpPr>
            <p:cNvPr id="10" name="组合 9"/>
            <p:cNvGrpSpPr/>
            <p:nvPr/>
          </p:nvGrpSpPr>
          <p:grpSpPr>
            <a:xfrm>
              <a:off x="1791948" y="1677450"/>
              <a:ext cx="8453120" cy="4346802"/>
              <a:chOff x="1788160" y="1716959"/>
              <a:chExt cx="8453120" cy="434680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788160" y="1717895"/>
                <a:ext cx="8453120" cy="4345866"/>
                <a:chOff x="1788160" y="1717895"/>
                <a:chExt cx="8204778" cy="4345866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7950778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890549" y="1726132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848389" y="1717895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1788160" y="1717896"/>
                  <a:ext cx="2042160" cy="4337629"/>
                </a:xfrm>
                <a:prstGeom prst="rect">
                  <a:avLst/>
                </a:prstGeom>
                <a:noFill/>
                <a:ln w="76200">
                  <a:solidFill>
                    <a:srgbClr val="F6BB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9" name="直角三角形 8"/>
              <p:cNvSpPr/>
              <p:nvPr/>
            </p:nvSpPr>
            <p:spPr>
              <a:xfrm rot="5400000" flipV="1">
                <a:off x="3377225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7" name="直角三角形 26"/>
              <p:cNvSpPr/>
              <p:nvPr/>
            </p:nvSpPr>
            <p:spPr>
              <a:xfrm rot="5400000" flipV="1">
                <a:off x="5522592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8" name="直角三角形 27"/>
              <p:cNvSpPr/>
              <p:nvPr/>
            </p:nvSpPr>
            <p:spPr>
              <a:xfrm rot="5400000" flipV="1">
                <a:off x="7591307" y="1726132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直角三角形 28"/>
              <p:cNvSpPr/>
              <p:nvPr/>
            </p:nvSpPr>
            <p:spPr>
              <a:xfrm rot="5400000" flipV="1">
                <a:off x="9726373" y="1716959"/>
                <a:ext cx="487945" cy="487945"/>
              </a:xfrm>
              <a:prstGeom prst="rtTriangle">
                <a:avLst/>
              </a:prstGeom>
              <a:solidFill>
                <a:srgbClr val="F6BB00"/>
              </a:solidFill>
              <a:ln>
                <a:solidFill>
                  <a:srgbClr val="F6BB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689236" y="954608"/>
              <a:ext cx="8658544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89236" y="155405"/>
              <a:ext cx="8658544" cy="713843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689236" y="6083204"/>
              <a:ext cx="8658545" cy="68616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bg2">
                    <a:lumMod val="25000"/>
                  </a:schemeClr>
                </a:solidFill>
                <a:latin typeface="+mn-ea"/>
                <a:cs typeface="黑体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33102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rgbClr val="3A3A3A"/>
                  </a:solidFill>
                  <a:latin typeface="+mn-ea"/>
                </a:rPr>
                <a:t>效果</a:t>
              </a:r>
              <a:endParaRPr lang="zh-CN" altLang="en-US" sz="2800" dirty="0">
                <a:solidFill>
                  <a:srgbClr val="3A3A3A"/>
                </a:solidFill>
                <a:latin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5419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输出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577361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过程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33250" y="1807068"/>
              <a:ext cx="974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3A3A3A"/>
                  </a:solidFill>
                  <a:latin typeface="+mn-ea"/>
                </a:rPr>
                <a:t>输入</a:t>
              </a:r>
            </a:p>
          </p:txBody>
        </p:sp>
        <p:sp>
          <p:nvSpPr>
            <p:cNvPr id="18" name="Rounded Rectangle 7"/>
            <p:cNvSpPr/>
            <p:nvPr/>
          </p:nvSpPr>
          <p:spPr>
            <a:xfrm>
              <a:off x="1689236" y="946372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n-ea"/>
                  <a:cs typeface="黑体"/>
                </a:rPr>
                <a:t>目标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19" name="Rounded Rectangle 7"/>
            <p:cNvSpPr/>
            <p:nvPr/>
          </p:nvSpPr>
          <p:spPr>
            <a:xfrm>
              <a:off x="1689236" y="155405"/>
              <a:ext cx="837267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+mn-ea"/>
                  <a:cs typeface="黑体"/>
                </a:rPr>
                <a:t>背景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  <p:sp>
          <p:nvSpPr>
            <p:cNvPr id="22" name="Rounded Rectangle 7"/>
            <p:cNvSpPr/>
            <p:nvPr/>
          </p:nvSpPr>
          <p:spPr>
            <a:xfrm>
              <a:off x="1712908" y="6083204"/>
              <a:ext cx="1438955" cy="686164"/>
            </a:xfrm>
            <a:prstGeom prst="roundRect">
              <a:avLst/>
            </a:prstGeom>
            <a:solidFill>
              <a:srgbClr val="3A3A3A"/>
            </a:solidFill>
            <a:ln w="28575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+mn-ea"/>
                  <a:cs typeface="黑体"/>
                </a:rPr>
                <a:t>外部因素</a:t>
              </a:r>
              <a:endParaRPr lang="en-US" sz="2800" dirty="0">
                <a:solidFill>
                  <a:schemeClr val="bg1"/>
                </a:solidFill>
                <a:latin typeface="+mn-ea"/>
                <a:cs typeface="黑体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-80966" y="-19050"/>
            <a:ext cx="1754181" cy="6877051"/>
            <a:chOff x="-80966" y="-19050"/>
            <a:chExt cx="1443043" cy="6877051"/>
          </a:xfrm>
        </p:grpSpPr>
        <p:sp>
          <p:nvSpPr>
            <p:cNvPr id="50" name="任意多边形 49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-19314" y="2268028"/>
            <a:ext cx="1395280" cy="20621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Demo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How a</a:t>
            </a: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+mn-ea"/>
              </a:rPr>
              <a:t>LM Works</a:t>
            </a:r>
            <a:r>
              <a:rPr lang="zh-CN" altLang="en-US" sz="3200" dirty="0" smtClean="0">
                <a:solidFill>
                  <a:schemeClr val="bg1"/>
                </a:solidFill>
                <a:latin typeface="+mn-ea"/>
              </a:rPr>
              <a:t>？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Rectangle 11"/>
          <p:cNvSpPr/>
          <p:nvPr/>
        </p:nvSpPr>
        <p:spPr>
          <a:xfrm>
            <a:off x="9528711" y="2507032"/>
            <a:ext cx="19582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  <a:cs typeface="黑体"/>
              </a:rPr>
              <a:t>基于计算思维的认知科学参考文献</a:t>
            </a:r>
            <a:endParaRPr lang="en-US" altLang="zh-CN" sz="1200" b="1" dirty="0" smtClean="0">
              <a:latin typeface="+mn-ea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  <a:cs typeface="黑体"/>
              </a:rPr>
              <a:t>工具</a:t>
            </a:r>
            <a:endParaRPr lang="en-US" altLang="zh-CN" sz="1200" b="1" dirty="0">
              <a:latin typeface="+mn-ea"/>
              <a:cs typeface="黑体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n-ea"/>
                <a:cs typeface="黑体"/>
              </a:rPr>
              <a:t>基于</a:t>
            </a:r>
            <a:r>
              <a:rPr lang="en-US" altLang="zh-CN" sz="1200" dirty="0" smtClean="0">
                <a:latin typeface="+mn-ea"/>
                <a:cs typeface="黑体"/>
              </a:rPr>
              <a:t>Wiki</a:t>
            </a:r>
            <a:r>
              <a:rPr lang="zh-CN" altLang="en-US" sz="1200" dirty="0" smtClean="0">
                <a:latin typeface="+mn-ea"/>
                <a:cs typeface="黑体"/>
              </a:rPr>
              <a:t>的知识管理工具。</a:t>
            </a:r>
            <a:endParaRPr lang="en-US" altLang="zh-CN" sz="1200" dirty="0" smtClean="0">
              <a:latin typeface="+mn-ea"/>
              <a:cs typeface="黑体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+mn-ea"/>
                <a:cs typeface="黑体"/>
              </a:rPr>
              <a:t>Wechat</a:t>
            </a:r>
            <a:r>
              <a:rPr lang="en-US" altLang="zh-CN" sz="1200" dirty="0" smtClean="0">
                <a:latin typeface="+mn-ea"/>
                <a:cs typeface="黑体"/>
              </a:rPr>
              <a:t> Group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+mn-ea"/>
                <a:cs typeface="黑体"/>
              </a:rPr>
              <a:t>Git</a:t>
            </a:r>
            <a:r>
              <a:rPr lang="zh-CN" altLang="en-US" sz="1200" dirty="0" smtClean="0">
                <a:latin typeface="+mn-ea"/>
                <a:cs typeface="黑体"/>
              </a:rPr>
              <a:t>等群体协作工具。</a:t>
            </a:r>
            <a:endParaRPr lang="en-US" altLang="zh-CN" sz="1200" dirty="0" smtClean="0">
              <a:latin typeface="+mn-ea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 smtClean="0">
                <a:latin typeface="+mn-ea"/>
                <a:cs typeface="黑体"/>
              </a:rPr>
              <a:t>课程导引</a:t>
            </a:r>
            <a:endParaRPr lang="en-US" altLang="zh-CN" sz="1200" b="1" dirty="0">
              <a:latin typeface="+mn-ea"/>
              <a:cs typeface="黑体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n-ea"/>
                <a:cs typeface="黑体"/>
              </a:rPr>
              <a:t>日程表</a:t>
            </a:r>
            <a:endParaRPr lang="en-US" altLang="zh-CN" sz="1200" dirty="0">
              <a:latin typeface="+mn-ea"/>
              <a:cs typeface="黑体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n-ea"/>
                <a:cs typeface="黑体"/>
              </a:rPr>
              <a:t>任务</a:t>
            </a:r>
            <a:r>
              <a:rPr lang="zh-CN" altLang="en-US" sz="1200" dirty="0">
                <a:latin typeface="+mn-ea"/>
                <a:cs typeface="黑体"/>
              </a:rPr>
              <a:t>指南</a:t>
            </a:r>
            <a:endParaRPr lang="en-US" altLang="zh-CN" sz="1200" dirty="0">
              <a:latin typeface="+mn-ea"/>
              <a:cs typeface="黑体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cs typeface="黑体"/>
              </a:rPr>
              <a:t>项目验收表</a:t>
            </a:r>
            <a:endParaRPr lang="en-US" altLang="zh-CN" sz="1200" dirty="0">
              <a:latin typeface="+mn-ea"/>
              <a:cs typeface="黑体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+mn-ea"/>
                <a:cs typeface="黑体"/>
              </a:rPr>
              <a:t>参考文献列表</a:t>
            </a:r>
            <a:endParaRPr lang="en-US" altLang="zh-CN" sz="1200" dirty="0" smtClean="0">
              <a:latin typeface="+mn-ea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n-ea"/>
                <a:cs typeface="黑体"/>
              </a:rPr>
              <a:t>	</a:t>
            </a: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+mn-ea"/>
              <a:cs typeface="黑体"/>
            </a:endParaRPr>
          </a:p>
        </p:txBody>
      </p:sp>
      <p:sp>
        <p:nvSpPr>
          <p:cNvPr id="34" name="TextBox 12"/>
          <p:cNvSpPr txBox="1"/>
          <p:nvPr/>
        </p:nvSpPr>
        <p:spPr>
          <a:xfrm>
            <a:off x="7125027" y="2573802"/>
            <a:ext cx="1922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  <a:cs typeface="黑体"/>
              </a:rPr>
              <a:t>课堂</a:t>
            </a:r>
            <a:r>
              <a:rPr lang="zh-CN" altLang="en-US" sz="1400" dirty="0" smtClean="0">
                <a:latin typeface="+mn-ea"/>
                <a:cs typeface="黑体"/>
              </a:rPr>
              <a:t>讲解</a:t>
            </a:r>
            <a:endParaRPr lang="en-US" altLang="zh-CN" sz="1400" dirty="0" smtClean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嘉宾演讲</a:t>
            </a:r>
            <a:endParaRPr lang="en-US" altLang="zh-CN" sz="1400" dirty="0" smtClean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撰写学习报告：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对阅读成果的</a:t>
            </a:r>
            <a:r>
              <a:rPr lang="en-US" altLang="zh-CN" sz="1400" dirty="0" smtClean="0">
                <a:latin typeface="+mn-ea"/>
                <a:cs typeface="黑体"/>
              </a:rPr>
              <a:t>mapping</a:t>
            </a:r>
            <a:r>
              <a:rPr lang="zh-CN" altLang="en-US" sz="1400" dirty="0" smtClean="0">
                <a:latin typeface="+mn-ea"/>
                <a:cs typeface="黑体"/>
              </a:rPr>
              <a:t>；</a:t>
            </a:r>
            <a:endParaRPr lang="en-US" altLang="zh-CN" sz="1400" dirty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对新的名词的命名空间管理</a:t>
            </a:r>
            <a:endParaRPr lang="en-US" altLang="zh-CN" sz="1400" dirty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撰写个人</a:t>
            </a:r>
            <a:r>
              <a:rPr lang="en-US" altLang="zh-CN" sz="1400" dirty="0" smtClean="0">
                <a:latin typeface="+mn-ea"/>
                <a:cs typeface="黑体"/>
              </a:rPr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认知自己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包装自己</a:t>
            </a:r>
            <a:endParaRPr lang="en-US" altLang="zh-CN" sz="1400" dirty="0" smtClean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撰写学科</a:t>
            </a:r>
            <a:r>
              <a:rPr lang="en-US" altLang="zh-CN" sz="1400" dirty="0" smtClean="0">
                <a:latin typeface="+mn-ea"/>
                <a:cs typeface="黑体"/>
              </a:rPr>
              <a:t>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群体跨</a:t>
            </a:r>
            <a:r>
              <a:rPr lang="zh-CN" altLang="en-US" sz="1400" dirty="0">
                <a:latin typeface="+mn-ea"/>
                <a:cs typeface="黑体"/>
              </a:rPr>
              <a:t>学科</a:t>
            </a:r>
            <a:r>
              <a:rPr lang="zh-CN" altLang="en-US" sz="1400" dirty="0" smtClean="0">
                <a:latin typeface="+mn-ea"/>
                <a:cs typeface="黑体"/>
              </a:rPr>
              <a:t>学习</a:t>
            </a:r>
            <a:endParaRPr lang="en-US" altLang="zh-CN" sz="1400" dirty="0" smtClean="0">
              <a:latin typeface="+mn-ea"/>
              <a:cs typeface="黑体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4588226" y="2563567"/>
            <a:ext cx="1934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个人主页</a:t>
            </a:r>
            <a:r>
              <a:rPr lang="en-US" altLang="zh-CN" sz="1400" dirty="0" smtClean="0">
                <a:latin typeface="+mn-ea"/>
                <a:cs typeface="黑体"/>
              </a:rPr>
              <a:t>&amp;</a:t>
            </a:r>
            <a:r>
              <a:rPr lang="zh-CN" altLang="en-US" sz="1400" dirty="0" smtClean="0">
                <a:latin typeface="+mn-ea"/>
                <a:cs typeface="黑体"/>
              </a:rPr>
              <a:t>认知结构梳理        </a:t>
            </a:r>
            <a:r>
              <a:rPr lang="en-US" altLang="zh-CN" sz="1400" dirty="0" smtClean="0">
                <a:latin typeface="+mn-ea"/>
                <a:cs typeface="黑体"/>
              </a:rPr>
              <a:t>……25%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周学习报告 </a:t>
            </a:r>
            <a:r>
              <a:rPr lang="en-US" altLang="zh-CN" sz="1400" dirty="0" smtClean="0">
                <a:latin typeface="+mn-ea"/>
                <a:cs typeface="黑体"/>
              </a:rPr>
              <a:t>……25%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群体协作执行手册</a:t>
            </a:r>
            <a:r>
              <a:rPr lang="en-US" altLang="zh-CN" sz="1400" dirty="0">
                <a:latin typeface="+mn-ea"/>
                <a:cs typeface="黑体"/>
              </a:rPr>
              <a:t>	</a:t>
            </a:r>
            <a:r>
              <a:rPr lang="en-US" altLang="zh-CN" sz="1400" dirty="0" smtClean="0">
                <a:latin typeface="+mn-ea"/>
                <a:cs typeface="黑体"/>
              </a:rPr>
              <a:t>      ……10%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认知机制全景图 （清华辞典）     </a:t>
            </a:r>
            <a:r>
              <a:rPr lang="en-US" altLang="zh-CN" sz="1400" dirty="0" smtClean="0">
                <a:latin typeface="+mn-ea"/>
                <a:cs typeface="黑体"/>
              </a:rPr>
              <a:t>	……40%</a:t>
            </a:r>
          </a:p>
          <a:p>
            <a:pPr>
              <a:lnSpc>
                <a:spcPct val="200000"/>
              </a:lnSpc>
            </a:pPr>
            <a:endParaRPr lang="en-US" altLang="zh-CN" sz="1400" dirty="0">
              <a:latin typeface="+mn-ea"/>
              <a:cs typeface="黑体"/>
            </a:endParaRPr>
          </a:p>
        </p:txBody>
      </p:sp>
      <p:sp>
        <p:nvSpPr>
          <p:cNvPr id="36" name="TextBox 27"/>
          <p:cNvSpPr txBox="1"/>
          <p:nvPr/>
        </p:nvSpPr>
        <p:spPr>
          <a:xfrm>
            <a:off x="2007999" y="2433299"/>
            <a:ext cx="22306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将多年来的课程累积成果，使用数字出版</a:t>
            </a:r>
            <a:r>
              <a:rPr lang="zh-CN" altLang="en-US" sz="1400" dirty="0">
                <a:latin typeface="+mn-ea"/>
                <a:cs typeface="黑体"/>
              </a:rPr>
              <a:t>工作流</a:t>
            </a:r>
            <a:r>
              <a:rPr lang="zh-CN" altLang="en-US" sz="1400" dirty="0" smtClean="0">
                <a:latin typeface="+mn-ea"/>
                <a:cs typeface="黑体"/>
              </a:rPr>
              <a:t>、学科</a:t>
            </a:r>
            <a:r>
              <a:rPr lang="zh-CN" altLang="en-US" sz="1400" dirty="0">
                <a:latin typeface="+mn-ea"/>
                <a:cs typeface="黑体"/>
              </a:rPr>
              <a:t>全景图</a:t>
            </a:r>
            <a:r>
              <a:rPr lang="zh-CN" altLang="en-US" sz="1400" dirty="0" smtClean="0">
                <a:latin typeface="+mn-ea"/>
                <a:cs typeface="黑体"/>
              </a:rPr>
              <a:t>制作，长期演化</a:t>
            </a:r>
            <a:endParaRPr lang="en-US" altLang="zh-CN" sz="1400" dirty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课程效果总结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根据期末的书面与现场报告评价效果 （计分）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个人</a:t>
            </a:r>
            <a:r>
              <a:rPr lang="en-US" altLang="zh-CN" sz="1400" dirty="0" smtClean="0">
                <a:latin typeface="+mn-ea"/>
                <a:cs typeface="黑体"/>
              </a:rPr>
              <a:t>/</a:t>
            </a:r>
            <a:r>
              <a:rPr lang="zh-CN" altLang="en-US" sz="1400" dirty="0" smtClean="0">
                <a:latin typeface="+mn-ea"/>
                <a:cs typeface="黑体"/>
              </a:rPr>
              <a:t>小组的自我收获总结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学习过程评判：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过程数据所反映的学习进程。</a:t>
            </a:r>
            <a:endParaRPr lang="en-US" altLang="zh-CN" sz="1400" dirty="0" smtClean="0">
              <a:latin typeface="+mn-ea"/>
              <a:cs typeface="黑体"/>
            </a:endParaRPr>
          </a:p>
        </p:txBody>
      </p:sp>
      <p:sp>
        <p:nvSpPr>
          <p:cNvPr id="37" name="TextBox 25"/>
          <p:cNvSpPr txBox="1"/>
          <p:nvPr/>
        </p:nvSpPr>
        <p:spPr>
          <a:xfrm>
            <a:off x="2977422" y="935590"/>
            <a:ext cx="8509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学生个体</a:t>
            </a:r>
            <a:r>
              <a:rPr lang="zh-CN" altLang="en-US" sz="1400" dirty="0">
                <a:latin typeface="+mn-ea"/>
                <a:cs typeface="黑体"/>
              </a:rPr>
              <a:t>：拓展个人表述</a:t>
            </a:r>
            <a:r>
              <a:rPr lang="zh-CN" altLang="en-US" sz="1400" dirty="0" smtClean="0">
                <a:latin typeface="+mn-ea"/>
                <a:cs typeface="黑体"/>
              </a:rPr>
              <a:t>认知深度与广度的</a:t>
            </a:r>
            <a:r>
              <a:rPr lang="zh-CN" altLang="en-US" sz="1400" dirty="0">
                <a:latin typeface="+mn-ea"/>
                <a:cs typeface="黑体"/>
              </a:rPr>
              <a:t>能力</a:t>
            </a:r>
            <a:r>
              <a:rPr lang="zh-CN" altLang="en-US" sz="1400" dirty="0" smtClean="0">
                <a:latin typeface="+mn-ea"/>
                <a:cs typeface="黑体"/>
              </a:rPr>
              <a:t>；通过参与出版工作流、吸收多层次的反馈；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小组层面：通过本学期的自选研究主题，围绕一个主题。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课程层面</a:t>
            </a:r>
            <a:r>
              <a:rPr lang="zh-CN" altLang="en-US" sz="1400" dirty="0">
                <a:latin typeface="+mn-ea"/>
                <a:cs typeface="黑体"/>
              </a:rPr>
              <a:t>：建立数字化的长期群体协作机制；持续梳理跨学科知识框架。</a:t>
            </a:r>
            <a:endParaRPr lang="en-US" altLang="zh-CN" sz="1400" dirty="0">
              <a:latin typeface="+mn-ea"/>
              <a:cs typeface="黑体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>
              <a:latin typeface="+mn-ea"/>
              <a:cs typeface="黑体"/>
            </a:endParaRPr>
          </a:p>
        </p:txBody>
      </p:sp>
      <p:sp>
        <p:nvSpPr>
          <p:cNvPr id="38" name="TextBox 25"/>
          <p:cNvSpPr txBox="1"/>
          <p:nvPr/>
        </p:nvSpPr>
        <p:spPr>
          <a:xfrm>
            <a:off x="3009398" y="121442"/>
            <a:ext cx="7327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黑体"/>
              </a:rPr>
              <a:t>新雅</a:t>
            </a:r>
            <a:r>
              <a:rPr lang="zh-CN" altLang="en-US" sz="1400" dirty="0" smtClean="0">
                <a:latin typeface="+mn-ea"/>
                <a:cs typeface="黑体"/>
              </a:rPr>
              <a:t>书院希望为大二同学进行跨学科学习、知识管理</a:t>
            </a:r>
            <a:r>
              <a:rPr lang="zh-CN" altLang="en-US" sz="1400" dirty="0">
                <a:latin typeface="+mn-ea"/>
                <a:cs typeface="黑体"/>
              </a:rPr>
              <a:t>、</a:t>
            </a:r>
            <a:r>
              <a:rPr lang="zh-CN" altLang="en-US" sz="1400" dirty="0" smtClean="0">
                <a:latin typeface="+mn-ea"/>
                <a:cs typeface="黑体"/>
              </a:rPr>
              <a:t>科学素养、群体协作能力训练</a:t>
            </a:r>
            <a:endParaRPr lang="en-US" altLang="zh-CN" sz="1400" dirty="0" smtClean="0">
              <a:latin typeface="+mn-ea"/>
              <a:cs typeface="黑体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本次课程参与者涵盖</a:t>
            </a:r>
            <a:r>
              <a:rPr lang="en-US" altLang="zh-CN" sz="1400" dirty="0" smtClean="0">
                <a:latin typeface="+mn-ea"/>
                <a:cs typeface="黑体"/>
              </a:rPr>
              <a:t>10</a:t>
            </a:r>
            <a:r>
              <a:rPr lang="zh-CN" altLang="en-US" sz="1400" dirty="0" smtClean="0">
                <a:latin typeface="+mn-ea"/>
                <a:cs typeface="黑体"/>
              </a:rPr>
              <a:t>个科系：</a:t>
            </a:r>
            <a:r>
              <a:rPr lang="zh-CN" altLang="en-US" sz="1400" dirty="0" smtClean="0">
                <a:latin typeface="+mn-ea"/>
              </a:rPr>
              <a:t>工科占多数</a:t>
            </a:r>
            <a:endParaRPr lang="en-US" altLang="zh-CN" sz="1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+mn-ea"/>
                <a:cs typeface="黑体"/>
              </a:rPr>
              <a:t>课程会尝试采用网络化知识管理工具来支持全体师生的沟通（包括微信）。</a:t>
            </a:r>
            <a:endParaRPr lang="en-US" altLang="zh-CN" sz="1400" dirty="0" smtClean="0">
              <a:latin typeface="+mn-ea"/>
              <a:cs typeface="黑体"/>
            </a:endParaRPr>
          </a:p>
          <a:p>
            <a:endParaRPr lang="en-US" altLang="zh-CN" sz="1400" dirty="0" smtClean="0">
              <a:latin typeface="+mn-ea"/>
              <a:cs typeface="黑体"/>
            </a:endParaRPr>
          </a:p>
        </p:txBody>
      </p:sp>
      <p:sp>
        <p:nvSpPr>
          <p:cNvPr id="39" name="TextBox 25"/>
          <p:cNvSpPr txBox="1"/>
          <p:nvPr/>
        </p:nvSpPr>
        <p:spPr>
          <a:xfrm>
            <a:off x="3716536" y="6043918"/>
            <a:ext cx="7770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+mn-ea"/>
                <a:cs typeface="黑体"/>
              </a:rPr>
              <a:t>参与者入学时间短，对专业知识了解层面浅，</a:t>
            </a:r>
            <a:endParaRPr lang="en-US" altLang="zh-CN" sz="1400" dirty="0" smtClean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因根据考试成绩导向的学习习惯，导致无法吸收课程内容；</a:t>
            </a:r>
            <a:endParaRPr lang="en-US" altLang="zh-CN" sz="1400" dirty="0" smtClean="0">
              <a:latin typeface="+mn-ea"/>
              <a:cs typeface="黑体"/>
            </a:endParaRPr>
          </a:p>
          <a:p>
            <a:r>
              <a:rPr lang="zh-CN" altLang="en-US" sz="1400" dirty="0" smtClean="0">
                <a:latin typeface="+mn-ea"/>
                <a:cs typeface="黑体"/>
              </a:rPr>
              <a:t>现场助教缺人数，录像、主持可能存在人力问题；</a:t>
            </a:r>
            <a:endParaRPr lang="en-US" altLang="zh-CN" sz="1400" dirty="0" smtClean="0">
              <a:latin typeface="+mn-ea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4338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140" y="296055"/>
            <a:ext cx="10124182" cy="76218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本体比喻</a:t>
            </a:r>
            <a:r>
              <a:rPr lang="en-US" altLang="zh-CN" dirty="0" smtClean="0"/>
              <a:t> (Ontological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1627" y="6033517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Moran_Cerf</a:t>
            </a:r>
            <a:r>
              <a:rPr lang="en-US" dirty="0" smtClean="0"/>
              <a:t> on Brain Hack TED 2016</a:t>
            </a:r>
            <a:endParaRPr lang="en-US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36650"/>
            <a:ext cx="8128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11648"/>
            <a:ext cx="10972800" cy="93135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空间比喻</a:t>
            </a:r>
            <a:r>
              <a:rPr lang="en-US" altLang="zh-CN" dirty="0" smtClean="0"/>
              <a:t> (Orientation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2561" y="6315715"/>
            <a:ext cx="86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www.scielo.br</a:t>
            </a:r>
            <a:r>
              <a:rPr lang="en-US" dirty="0"/>
              <a:t>/</a:t>
            </a:r>
            <a:r>
              <a:rPr lang="en-US" dirty="0" err="1"/>
              <a:t>scielo.php?script</a:t>
            </a:r>
            <a:r>
              <a:rPr lang="en-US" dirty="0"/>
              <a:t>=</a:t>
            </a:r>
            <a:r>
              <a:rPr lang="en-US" dirty="0" err="1"/>
              <a:t>sci_arttext&amp;pid</a:t>
            </a:r>
            <a:r>
              <a:rPr lang="en-US" dirty="0"/>
              <a:t>=S1984-63982015000200311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824" y="1504372"/>
            <a:ext cx="10122271" cy="4364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0621" y="1081760"/>
            <a:ext cx="1009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Audio-visual metaphors of the financial crisis: meaning making and the flow of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58682"/>
            <a:ext cx="8353299" cy="851142"/>
          </a:xfrm>
        </p:spPr>
        <p:txBody>
          <a:bodyPr/>
          <a:lstStyle/>
          <a:p>
            <a:r>
              <a:rPr lang="zh-CN" altLang="en-US" dirty="0" smtClean="0"/>
              <a:t>系统比喻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System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6990" y="6013467"/>
            <a:ext cx="367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www.eoht.info</a:t>
            </a:r>
            <a:r>
              <a:rPr lang="en-US" dirty="0"/>
              <a:t>/page/Analogy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08" y="1467604"/>
            <a:ext cx="7056080" cy="43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b="1" dirty="0" smtClean="0">
                <a:latin typeface="Arial" panose="020B0604020202020204" pitchFamily="34" charset="0"/>
              </a:rPr>
              <a:t>认知的分类：个体认知能力／群体认知能力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9600" y="1600201"/>
            <a:ext cx="10972800" cy="44329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 smtClean="0"/>
              <a:t>个体认知：脑中概念的三类隐喻机制</a:t>
            </a:r>
            <a:endParaRPr lang="en-US" altLang="zh-CN" sz="4000" dirty="0" smtClean="0"/>
          </a:p>
          <a:p>
            <a:pPr lvl="1"/>
            <a:r>
              <a:rPr lang="zh-CN" altLang="en-US" sz="3600" dirty="0" smtClean="0"/>
              <a:t>语汇、语法、语境</a:t>
            </a:r>
            <a:endParaRPr lang="en-US" altLang="zh-CN" sz="3600" dirty="0" smtClean="0"/>
          </a:p>
          <a:p>
            <a:pPr lvl="1"/>
            <a:endParaRPr lang="en-US" altLang="zh-CN" sz="3600" dirty="0" smtClean="0"/>
          </a:p>
          <a:p>
            <a:r>
              <a:rPr lang="zh-CN" altLang="en-US" sz="4000" dirty="0" smtClean="0"/>
              <a:t>群体认知：群众共同产生的概念</a:t>
            </a:r>
            <a:r>
              <a:rPr lang="zh-CN" altLang="en-US" sz="4000" dirty="0"/>
              <a:t>隐喻机制</a:t>
            </a:r>
            <a:endParaRPr lang="en-US" altLang="zh-CN" sz="4000" dirty="0" smtClean="0"/>
          </a:p>
          <a:p>
            <a:pPr lvl="1"/>
            <a:r>
              <a:rPr lang="zh-CN" altLang="en-US" sz="3600" dirty="0" smtClean="0"/>
              <a:t>热门词典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约定成俗的行为规范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可确保成效的法规执行机制或交易渠道</a:t>
            </a:r>
            <a:endParaRPr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121624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2199"/>
            <a:ext cx="10972800" cy="81033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产业与科学革命的知识体系奠基人：</a:t>
            </a:r>
            <a:r>
              <a:rPr lang="en-US" altLang="zh-CN" sz="3600" dirty="0" smtClean="0"/>
              <a:t>Thomas Kuhn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0656" y="2482575"/>
            <a:ext cx="10972800" cy="3504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53" y="1838675"/>
            <a:ext cx="3211688" cy="4243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9304" y="6103569"/>
            <a:ext cx="668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Thomas Samuel Kuhn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/ˈkuːn/; July 18, 1922 – June 17, 1996)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2692" y="6472901"/>
            <a:ext cx="45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Thomas_Kuhn</a:t>
            </a:r>
            <a:endParaRPr lang="en-US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28" y="1834287"/>
            <a:ext cx="2795264" cy="4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17" y="258682"/>
            <a:ext cx="10515600" cy="985193"/>
          </a:xfrm>
        </p:spPr>
        <p:txBody>
          <a:bodyPr/>
          <a:lstStyle/>
          <a:p>
            <a:r>
              <a:rPr lang="zh-CN" altLang="en-US" dirty="0" smtClean="0"/>
              <a:t>分析产业变革的</a:t>
            </a:r>
            <a:r>
              <a:rPr lang="en-US" altLang="zh-CN" dirty="0" smtClean="0"/>
              <a:t>Kuhn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794480"/>
            <a:ext cx="10972801" cy="1063520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产业变革来自新科学知识或新工程科技所带来的“危机”，特别是认知过程中的各种困扰。</a:t>
            </a:r>
            <a:endParaRPr lang="en-US" sz="1800" dirty="0" smtClean="0"/>
          </a:p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www.thwink.org</a:t>
            </a:r>
            <a:r>
              <a:rPr lang="en-US" sz="1800" dirty="0"/>
              <a:t>/sustain/glossary/</a:t>
            </a:r>
            <a:r>
              <a:rPr lang="en-US" sz="1800" dirty="0" err="1"/>
              <a:t>KuhnCycle.htm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29" y="1351030"/>
            <a:ext cx="5766571" cy="4250680"/>
          </a:xfrm>
          <a:prstGeom prst="rect">
            <a:avLst/>
          </a:prstGeom>
        </p:spPr>
      </p:pic>
      <p:sp>
        <p:nvSpPr>
          <p:cNvPr id="10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34" y="258681"/>
            <a:ext cx="10972800" cy="92169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关键词：</a:t>
            </a:r>
            <a:r>
              <a:rPr lang="en-US" altLang="zh-CN" dirty="0" smtClean="0"/>
              <a:t>Incommensurability </a:t>
            </a:r>
            <a:r>
              <a:rPr lang="zh-CN" altLang="en-US" dirty="0" smtClean="0"/>
              <a:t>（不可通约）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11012" y="2391925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plato.stanford.edu</a:t>
            </a:r>
            <a:r>
              <a:rPr lang="en-US" dirty="0"/>
              <a:t>/entries/incommensurability/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21340"/>
          </a:xfrm>
        </p:spPr>
        <p:txBody>
          <a:bodyPr>
            <a:normAutofit/>
          </a:bodyPr>
          <a:lstStyle/>
          <a:p>
            <a:r>
              <a:rPr lang="zh-CN" altLang="en-US" sz="4000" dirty="0" smtClean="0"/>
              <a:t>产业创新导致行为“范式”的转移</a:t>
            </a:r>
            <a:endParaRPr lang="en-US" altLang="zh-CN" sz="4000" dirty="0" smtClean="0"/>
          </a:p>
          <a:p>
            <a:pPr lvl="1"/>
            <a:r>
              <a:rPr lang="en-US" altLang="zh-CN" sz="3600" dirty="0" smtClean="0"/>
              <a:t>Paradigm shift (</a:t>
            </a:r>
            <a:r>
              <a:rPr lang="zh-CN" altLang="en-US" sz="3600" dirty="0" smtClean="0"/>
              <a:t>范式转移）</a:t>
            </a:r>
            <a:endParaRPr lang="en-US" altLang="zh-CN" sz="3600" dirty="0" smtClean="0"/>
          </a:p>
          <a:p>
            <a:pPr lvl="1"/>
            <a:r>
              <a:rPr lang="zh-CN" altLang="en-US" sz="3600" dirty="0" smtClean="0"/>
              <a:t>传统产业的范式，不再适用于新的社会环境</a:t>
            </a:r>
            <a:endParaRPr lang="en-US" sz="2800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57" y="3459256"/>
            <a:ext cx="4454126" cy="2672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4390" y="6347566"/>
            <a:ext cx="94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foodtank.com</a:t>
            </a:r>
            <a:r>
              <a:rPr lang="en-US" dirty="0"/>
              <a:t>/news/2015/01/five-ways-cell-phones-are-changing-agriculture-in-</a:t>
            </a:r>
            <a:r>
              <a:rPr lang="en-US" dirty="0" err="1"/>
              <a:t>africa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77" y="258682"/>
            <a:ext cx="10515600" cy="86761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理解效果跟比喻的恰当性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886" y="1730637"/>
            <a:ext cx="11521967" cy="4284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726" y="6266583"/>
            <a:ext cx="785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http://structural-</a:t>
            </a:r>
            <a:r>
              <a:rPr lang="en-US" dirty="0" err="1"/>
              <a:t>communication.com</a:t>
            </a:r>
            <a:r>
              <a:rPr lang="en-US" dirty="0"/>
              <a:t>/Articles/Anatomy-metaphor-</a:t>
            </a:r>
            <a:r>
              <a:rPr lang="en-US" dirty="0" err="1"/>
              <a:t>stclair.html</a:t>
            </a:r>
            <a:endParaRPr lang="en-US" dirty="0"/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434" y="471879"/>
            <a:ext cx="1198828" cy="143972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463847" y="1809300"/>
            <a:ext cx="9783580" cy="2499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4267" b="1" dirty="0" smtClean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Category Theory (</a:t>
            </a:r>
            <a:r>
              <a:rPr kumimoji="1" lang="zh-CN" altLang="en-US" sz="4267" b="1" dirty="0" smtClean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范畴论</a:t>
            </a:r>
            <a:r>
              <a:rPr kumimoji="1" lang="en-US" altLang="zh-CN" sz="4267" b="1" dirty="0" smtClean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kumimoji="1" lang="zh-CN" altLang="en-US" sz="4267" b="1" dirty="0" smtClean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4267" b="1" dirty="0" smtClean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makes Cognitive Processes Computable/Comparable</a:t>
            </a:r>
            <a:endParaRPr kumimoji="1" lang="zh-CN" altLang="en-US" sz="4267" b="1" dirty="0">
              <a:solidFill>
                <a:srgbClr val="FFFFFF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4654177" y="6006202"/>
            <a:ext cx="3112247" cy="546236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864434" y="4610233"/>
            <a:ext cx="9783580" cy="8417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32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Ben </a:t>
            </a:r>
            <a:r>
              <a:rPr kumimoji="1" lang="en-US" altLang="zh-CN" sz="3200" b="1" dirty="0" smtClean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Koo</a:t>
            </a:r>
            <a:endParaRPr kumimoji="1" lang="zh-CN" altLang="en-US" sz="3200" b="1" dirty="0">
              <a:solidFill>
                <a:srgbClr val="DBB76C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440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泪滴形 12"/>
          <p:cNvSpPr>
            <a:spLocks/>
          </p:cNvSpPr>
          <p:nvPr/>
        </p:nvSpPr>
        <p:spPr bwMode="auto">
          <a:xfrm>
            <a:off x="6099067" y="2234415"/>
            <a:ext cx="313267" cy="311151"/>
          </a:xfrm>
          <a:custGeom>
            <a:avLst/>
            <a:gdLst>
              <a:gd name="T0" fmla="*/ 0 w 234950"/>
              <a:gd name="T1" fmla="*/ 116682 h 233363"/>
              <a:gd name="T2" fmla="*/ 117475 w 234950"/>
              <a:gd name="T3" fmla="*/ 0 h 233363"/>
              <a:gd name="T4" fmla="*/ 234950 w 234950"/>
              <a:gd name="T5" fmla="*/ 0 h 233363"/>
              <a:gd name="T6" fmla="*/ 234950 w 234950"/>
              <a:gd name="T7" fmla="*/ 116682 h 233363"/>
              <a:gd name="T8" fmla="*/ 117475 w 234950"/>
              <a:gd name="T9" fmla="*/ 233364 h 233363"/>
              <a:gd name="T10" fmla="*/ 0 w 234950"/>
              <a:gd name="T11" fmla="*/ 116682 h 233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3">
                <a:moveTo>
                  <a:pt x="0" y="116682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2"/>
                </a:lnTo>
                <a:cubicBezTo>
                  <a:pt x="234950" y="181124"/>
                  <a:pt x="182355" y="233364"/>
                  <a:pt x="117475" y="233364"/>
                </a:cubicBezTo>
                <a:cubicBezTo>
                  <a:pt x="52595" y="233364"/>
                  <a:pt x="0" y="181124"/>
                  <a:pt x="0" y="116682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8195" name="文本框 5"/>
          <p:cNvSpPr txBox="1">
            <a:spLocks noChangeArrowheads="1"/>
          </p:cNvSpPr>
          <p:nvPr/>
        </p:nvSpPr>
        <p:spPr bwMode="auto">
          <a:xfrm>
            <a:off x="1948640" y="3080187"/>
            <a:ext cx="2255746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733" b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Contents</a:t>
            </a:r>
            <a:endParaRPr lang="zh-CN" altLang="en-US" sz="3733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196" name="直接连接符 7"/>
          <p:cNvCxnSpPr>
            <a:cxnSpLocks noChangeShapeType="1"/>
          </p:cNvCxnSpPr>
          <p:nvPr/>
        </p:nvCxnSpPr>
        <p:spPr bwMode="auto">
          <a:xfrm>
            <a:off x="4415367" y="3016251"/>
            <a:ext cx="0" cy="825500"/>
          </a:xfrm>
          <a:prstGeom prst="line">
            <a:avLst/>
          </a:prstGeom>
          <a:noFill/>
          <a:ln w="6350" cmpd="sng">
            <a:solidFill>
              <a:srgbClr val="DBB76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8"/>
          <p:cNvSpPr txBox="1">
            <a:spLocks noChangeArrowheads="1"/>
          </p:cNvSpPr>
          <p:nvPr/>
        </p:nvSpPr>
        <p:spPr bwMode="auto">
          <a:xfrm>
            <a:off x="6461017" y="2143769"/>
            <a:ext cx="39966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Category Theory?</a:t>
            </a:r>
            <a:endParaRPr lang="zh-CN" altLang="en-US" sz="24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01" name="泪滴形 13"/>
          <p:cNvSpPr>
            <a:spLocks/>
          </p:cNvSpPr>
          <p:nvPr/>
        </p:nvSpPr>
        <p:spPr bwMode="auto">
          <a:xfrm>
            <a:off x="6099067" y="3307566"/>
            <a:ext cx="313267" cy="311149"/>
          </a:xfrm>
          <a:custGeom>
            <a:avLst/>
            <a:gdLst>
              <a:gd name="T0" fmla="*/ 0 w 234950"/>
              <a:gd name="T1" fmla="*/ 116681 h 233362"/>
              <a:gd name="T2" fmla="*/ 117475 w 234950"/>
              <a:gd name="T3" fmla="*/ 0 h 233362"/>
              <a:gd name="T4" fmla="*/ 234950 w 234950"/>
              <a:gd name="T5" fmla="*/ 0 h 233362"/>
              <a:gd name="T6" fmla="*/ 234950 w 234950"/>
              <a:gd name="T7" fmla="*/ 116681 h 233362"/>
              <a:gd name="T8" fmla="*/ 117475 w 234950"/>
              <a:gd name="T9" fmla="*/ 233362 h 233362"/>
              <a:gd name="T10" fmla="*/ 0 w 234950"/>
              <a:gd name="T11" fmla="*/ 116681 h 23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2">
                <a:moveTo>
                  <a:pt x="0" y="116681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1"/>
                </a:lnTo>
                <a:cubicBezTo>
                  <a:pt x="234950" y="181122"/>
                  <a:pt x="182355" y="233362"/>
                  <a:pt x="117475" y="233362"/>
                </a:cubicBezTo>
                <a:cubicBezTo>
                  <a:pt x="52595" y="233362"/>
                  <a:pt x="0" y="181122"/>
                  <a:pt x="0" y="116681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8202" name="泪滴形 14"/>
          <p:cNvSpPr>
            <a:spLocks/>
          </p:cNvSpPr>
          <p:nvPr/>
        </p:nvSpPr>
        <p:spPr bwMode="auto">
          <a:xfrm>
            <a:off x="6099067" y="4380715"/>
            <a:ext cx="313267" cy="313267"/>
          </a:xfrm>
          <a:custGeom>
            <a:avLst/>
            <a:gdLst>
              <a:gd name="T0" fmla="*/ 0 w 234950"/>
              <a:gd name="T1" fmla="*/ 117475 h 234950"/>
              <a:gd name="T2" fmla="*/ 117475 w 234950"/>
              <a:gd name="T3" fmla="*/ 0 h 234950"/>
              <a:gd name="T4" fmla="*/ 234950 w 234950"/>
              <a:gd name="T5" fmla="*/ 0 h 234950"/>
              <a:gd name="T6" fmla="*/ 234950 w 234950"/>
              <a:gd name="T7" fmla="*/ 117475 h 234950"/>
              <a:gd name="T8" fmla="*/ 117475 w 234950"/>
              <a:gd name="T9" fmla="*/ 234950 h 234950"/>
              <a:gd name="T10" fmla="*/ 0 w 234950"/>
              <a:gd name="T11" fmla="*/ 117475 h 23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4950">
                <a:moveTo>
                  <a:pt x="0" y="117475"/>
                </a:moveTo>
                <a:cubicBezTo>
                  <a:pt x="0" y="52595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7475"/>
                </a:lnTo>
                <a:cubicBezTo>
                  <a:pt x="234950" y="182355"/>
                  <a:pt x="182355" y="234950"/>
                  <a:pt x="117475" y="234950"/>
                </a:cubicBezTo>
                <a:cubicBezTo>
                  <a:pt x="52595" y="234950"/>
                  <a:pt x="0" y="182355"/>
                  <a:pt x="0" y="117475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6461016" y="3209512"/>
            <a:ext cx="4626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System Modeling in a Nutshell</a:t>
            </a:r>
            <a:endParaRPr lang="zh-CN" altLang="en-US" sz="24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8"/>
          <p:cNvSpPr txBox="1">
            <a:spLocks noChangeArrowheads="1"/>
          </p:cNvSpPr>
          <p:nvPr/>
        </p:nvSpPr>
        <p:spPr bwMode="auto">
          <a:xfrm>
            <a:off x="6461017" y="4291128"/>
            <a:ext cx="5142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Does Category Theory Help?</a:t>
            </a:r>
            <a:endParaRPr lang="zh-CN" altLang="en-US" sz="24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65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577824" y="1261434"/>
            <a:ext cx="2135149" cy="4507567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300" dirty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1300" dirty="0">
                <a:latin typeface="黑体"/>
                <a:ea typeface="黑体"/>
                <a:cs typeface="黑体"/>
              </a:rPr>
              <a:t>自愿参与课程设计</a:t>
            </a:r>
            <a:endParaRPr lang="en-US" altLang="zh-CN" sz="1300" dirty="0"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1300" dirty="0">
                <a:latin typeface="黑体"/>
                <a:ea typeface="黑体"/>
                <a:cs typeface="黑体"/>
              </a:rPr>
              <a:t>的前期学生</a:t>
            </a:r>
            <a:endParaRPr lang="en-US" altLang="zh-CN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63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教育部资助的清华大学学校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特色</a:t>
            </a:r>
            <a:r>
              <a:rPr lang="zh-CN" altLang="en-US" dirty="0" smtClean="0">
                <a:latin typeface="Heiti SC Light" charset="-122"/>
                <a:ea typeface="Heiti SC Light" charset="-122"/>
                <a:cs typeface="Heiti SC Light" charset="-122"/>
              </a:rPr>
              <a:t>项目：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ABC </a:t>
            </a:r>
            <a:r>
              <a:rPr lang="zh-CN" altLang="en-US" dirty="0">
                <a:latin typeface="Heiti SC Light" charset="-122"/>
                <a:ea typeface="Heiti SC Light" charset="-122"/>
                <a:cs typeface="Heiti SC Light" charset="-122"/>
              </a:rPr>
              <a:t>认知科学与计算思维的课程体系</a:t>
            </a:r>
            <a:r>
              <a:rPr lang="en-US" altLang="zh-CN" dirty="0" smtClean="0">
                <a:latin typeface="Heiti SC Light" charset="-122"/>
                <a:ea typeface="Heiti SC Light" charset="-122"/>
                <a:cs typeface="Heiti SC Light" charset="-122"/>
              </a:rPr>
              <a:t>:</a:t>
            </a:r>
            <a:endParaRPr lang="en-US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680" y="1268246"/>
            <a:ext cx="2135149" cy="4507567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黑体"/>
                <a:ea typeface="黑体"/>
                <a:cs typeface="黑体"/>
              </a:rPr>
              <a:t>刚入门的新生导引课程，全面体验数字社会的群体运作基本机制</a:t>
            </a:r>
            <a:endParaRPr lang="en-US" altLang="zh-CN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4680" y="5775813"/>
            <a:ext cx="11128293" cy="932796"/>
          </a:xfrm>
          <a:prstGeom prst="rect">
            <a:avLst/>
          </a:prstGeom>
          <a:solidFill>
            <a:srgbClr val="BE0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黑体"/>
                <a:ea typeface="黑体"/>
                <a:cs typeface="黑体"/>
              </a:rPr>
              <a:t>超越学科界限的认知基础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4534" y="2724784"/>
            <a:ext cx="6902220" cy="1147031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/>
                <a:ea typeface="黑体"/>
                <a:cs typeface="黑体"/>
              </a:rPr>
              <a:t>从逻辑闸门到人工智能应用的计算服务系统</a:t>
            </a:r>
            <a:endParaRPr lang="en-US" sz="24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4534" y="1268249"/>
            <a:ext cx="6902220" cy="134610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黑体"/>
                <a:ea typeface="黑体"/>
                <a:cs typeface="黑体"/>
              </a:rPr>
              <a:t>经由对人物、科技、机构／制度的线索、撰写产业分析报告</a:t>
            </a:r>
            <a:endParaRPr lang="en-US" sz="2000" dirty="0">
              <a:latin typeface="黑体"/>
              <a:ea typeface="黑体"/>
              <a:cs typeface="黑体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4176" y="1316089"/>
            <a:ext cx="11015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A. </a:t>
            </a:r>
            <a:r>
              <a:rPr lang="zh-CN" altLang="en-US" sz="1300" dirty="0" smtClean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产业前沿</a:t>
            </a:r>
            <a:endParaRPr lang="en-US" sz="13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2268" y="2807195"/>
            <a:ext cx="193514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B. </a:t>
            </a:r>
            <a:r>
              <a:rPr lang="zh-CN" altLang="en-US" sz="1300" dirty="0" smtClean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计算思维与系统设计</a:t>
            </a:r>
            <a:endParaRPr lang="en-US" sz="1300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18282" y="4291228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" dirty="0">
                <a:latin typeface="黑体"/>
                <a:ea typeface="黑体"/>
                <a:cs typeface="黑体"/>
              </a:rPr>
              <a:t>技术架构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4534" y="4052615"/>
            <a:ext cx="6902220" cy="1563847"/>
          </a:xfrm>
          <a:prstGeom prst="rect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课题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4610" y="4064201"/>
            <a:ext cx="17684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C. </a:t>
            </a:r>
            <a:r>
              <a:rPr lang="zh-CN" altLang="en-US" sz="1300" dirty="0" smtClean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认知基础课的专项</a:t>
            </a:r>
            <a:endParaRPr lang="en-US" sz="1300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57540" y="4475895"/>
            <a:ext cx="1914096" cy="8351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黑体"/>
                <a:ea typeface="黑体"/>
                <a:cs typeface="黑体"/>
              </a:rPr>
              <a:t>汽车设计方法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96143" y="4475895"/>
            <a:ext cx="1678048" cy="8351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 smtClean="0">
                <a:latin typeface="黑体"/>
                <a:ea typeface="黑体"/>
                <a:cs typeface="黑体"/>
              </a:rPr>
              <a:t>智能居住系统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90459" y="4467973"/>
            <a:ext cx="2921588" cy="8351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00" dirty="0">
                <a:latin typeface="黑体"/>
                <a:ea typeface="黑体"/>
                <a:cs typeface="黑体"/>
              </a:rPr>
              <a:t>制造业与物流</a:t>
            </a:r>
            <a:r>
              <a:rPr lang="zh-CN" altLang="en-US" sz="1300" dirty="0" smtClean="0">
                <a:latin typeface="黑体"/>
                <a:ea typeface="黑体"/>
                <a:cs typeface="黑体"/>
              </a:rPr>
              <a:t>服务整合。。。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71177" y="2221285"/>
            <a:ext cx="607654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Industry Frontier</a:t>
            </a:r>
            <a:endParaRPr lang="en-US" sz="1300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5701" y="5273329"/>
            <a:ext cx="52789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Domain-Specific Courses</a:t>
            </a:r>
            <a:endParaRPr lang="en-US" sz="1300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4480" y="5781380"/>
            <a:ext cx="8330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00" dirty="0">
                <a:latin typeface="黑体"/>
                <a:ea typeface="黑体"/>
                <a:cs typeface="黑体"/>
              </a:rPr>
              <a:t>Based on Legal Protocols in Global Creative Commons</a:t>
            </a:r>
            <a:endParaRPr lang="en-US" sz="1300" dirty="0">
              <a:latin typeface="黑体"/>
              <a:ea typeface="黑体"/>
              <a:cs typeface="黑体"/>
            </a:endParaRPr>
          </a:p>
        </p:txBody>
      </p:sp>
      <p:pic>
        <p:nvPicPr>
          <p:cNvPr id="27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181" y="4612010"/>
            <a:ext cx="1558199" cy="69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5882" y="1585706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任务</a:t>
            </a:r>
            <a:endParaRPr lang="en-US" altLang="zh-C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执行方</a:t>
            </a:r>
            <a:endParaRPr lang="en-US" altLang="zh-C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55888" y="1636511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挑战</a:t>
            </a:r>
            <a:endParaRPr lang="en-US" altLang="zh-C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  <a:p>
            <a:pPr algn="ctr"/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黑体"/>
                <a:ea typeface="黑体"/>
                <a:cs typeface="黑体"/>
              </a:rPr>
              <a:t>设计方</a:t>
            </a:r>
            <a:endParaRPr lang="en-US" altLang="zh-C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黑体"/>
              <a:ea typeface="黑体"/>
              <a:cs typeface="黑体"/>
            </a:endParaRPr>
          </a:p>
        </p:txBody>
      </p:sp>
      <p:pic>
        <p:nvPicPr>
          <p:cNvPr id="25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85721" y="4604089"/>
            <a:ext cx="1558199" cy="69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64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2127251"/>
            <a:ext cx="12192000" cy="2603500"/>
          </a:xfrm>
          <a:prstGeom prst="rect">
            <a:avLst/>
          </a:prstGeom>
          <a:solidFill>
            <a:srgbClr val="DBB76C"/>
          </a:solidFill>
          <a:ln>
            <a:noFill/>
          </a:ln>
          <a:extLst/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4730751"/>
            <a:ext cx="12192000" cy="84667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2075508" y="3053968"/>
            <a:ext cx="8040984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b="1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01. </a:t>
            </a:r>
            <a:r>
              <a:rPr lang="en-US" altLang="zh-CN" sz="4267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What is Category Theory? </a:t>
            </a:r>
            <a:endParaRPr lang="zh-CN" altLang="en-US" sz="4267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3930649" y="4036484"/>
            <a:ext cx="4279900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3956049" y="2851151"/>
            <a:ext cx="4279900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79128288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239552" y="902613"/>
            <a:ext cx="81094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5867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s-ES" sz="5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5867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Theory</a:t>
            </a:r>
            <a:r>
              <a:rPr lang="es-ES" sz="5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367319" y="5509508"/>
            <a:ext cx="4134155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Solve the Mysteries of Life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2259896" y="5517811"/>
            <a:ext cx="1555234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Start-Up viability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5423985" y="5517810"/>
            <a:ext cx="1502334" cy="543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Predict formerly</a:t>
            </a:r>
            <a:b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unpredictable</a:t>
            </a:r>
          </a:p>
        </p:txBody>
      </p:sp>
      <p:grpSp>
        <p:nvGrpSpPr>
          <p:cNvPr id="21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513" y="4433776"/>
            <a:ext cx="960000" cy="9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219" y="4499825"/>
            <a:ext cx="960000" cy="9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111" y="4433776"/>
            <a:ext cx="960000" cy="960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2360431" y="2743201"/>
            <a:ext cx="801360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667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2667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667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" sz="2667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667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tool</a:t>
            </a:r>
            <a:r>
              <a:rPr lang="es-ES" sz="2667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s-ES" sz="2667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represent</a:t>
            </a:r>
            <a:r>
              <a:rPr lang="es-ES" sz="2667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and compute </a:t>
            </a:r>
            <a:r>
              <a:rPr lang="es-ES" sz="2667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es-ES" sz="2667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667" dirty="0" smtClean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s-ES" sz="2667" dirty="0" err="1" smtClean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etworks</a:t>
            </a:r>
            <a:endParaRPr lang="es-ES" sz="2667" dirty="0">
              <a:solidFill>
                <a:srgbClr val="44546A">
                  <a:lumMod val="20000"/>
                  <a:lumOff val="8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522446" y="4433519"/>
            <a:ext cx="1343637" cy="543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Cognitive and</a:t>
            </a:r>
            <a:b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Brain Science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0116251" y="4316288"/>
            <a:ext cx="1776447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A.I. decision Matrix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38529" y="2394387"/>
            <a:ext cx="1465273" cy="5438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Viable airspace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trajectories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10611428" y="2279008"/>
            <a:ext cx="10935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565261" y="3285565"/>
            <a:ext cx="1263137" cy="1113449"/>
            <a:chOff x="1824" y="633"/>
            <a:chExt cx="2834" cy="2849"/>
          </a:xfrm>
          <a:solidFill>
            <a:srgbClr val="DBB76C"/>
          </a:solidFill>
        </p:grpSpPr>
        <p:sp>
          <p:nvSpPr>
            <p:cNvPr id="14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041" name="Picture 17" descr="C:\Program Files\Microsoft Office\MEDIA\CAGCAT10\j0215086.wmf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530" y="1070392"/>
            <a:ext cx="829261" cy="1298595"/>
          </a:xfrm>
          <a:prstGeom prst="rect">
            <a:avLst/>
          </a:prstGeom>
          <a:solidFill>
            <a:srgbClr val="DBB76C"/>
          </a:solidFill>
          <a:ln>
            <a:solidFill>
              <a:srgbClr val="DBB76C"/>
            </a:solidFill>
          </a:ln>
        </p:spPr>
      </p:pic>
      <p:pic>
        <p:nvPicPr>
          <p:cNvPr id="1042" name="Picture 18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BB76C">
                <a:tint val="45000"/>
                <a:satMod val="400000"/>
              </a:srgbClr>
            </a:duotone>
            <a:lum bright="4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0355" y="3187631"/>
            <a:ext cx="1059492" cy="10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Program Files\Microsoft Office\MEDIA\CAGCAT10\j0293570.wmf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4965" y="1070392"/>
            <a:ext cx="1206500" cy="12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16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6399460" y="4025154"/>
            <a:ext cx="5402736" cy="2037957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68141" y="864780"/>
            <a:ext cx="11136000" cy="2976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50382" y="935665"/>
            <a:ext cx="10959607" cy="27928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 dirty="0">
              <a:solidFill>
                <a:srgbClr val="000000"/>
              </a:solidFill>
            </a:endParaRPr>
          </a:p>
        </p:txBody>
      </p:sp>
      <p:sp>
        <p:nvSpPr>
          <p:cNvPr id="16" name="直角三角形 28"/>
          <p:cNvSpPr/>
          <p:nvPr/>
        </p:nvSpPr>
        <p:spPr>
          <a:xfrm rot="5400000" flipV="1">
            <a:off x="11250288" y="853241"/>
            <a:ext cx="490569" cy="613248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1" y="105833"/>
            <a:ext cx="111485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Trend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5737" y="1020728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Based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446" y="1339361"/>
            <a:ext cx="6582021" cy="23891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56964" y="1580375"/>
            <a:ext cx="419631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Legend: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Numbers represent search interest relative to the highest point on the chart for the given region and time. </a:t>
            </a:r>
          </a:p>
          <a:p>
            <a:pPr marL="126997" indent="-126997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 value of 100 is the peak popularity for the term.</a:t>
            </a:r>
          </a:p>
          <a:p>
            <a:pPr marL="126997" indent="-126997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 value of 50 means that the term is half as popular.</a:t>
            </a:r>
          </a:p>
          <a:p>
            <a:pPr marL="126997" indent="-126997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Likewise a score of 0 means the term was less than 1% as popular as the peak.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92" y="982804"/>
            <a:ext cx="384000" cy="384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191762" y="1019287"/>
            <a:ext cx="52645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“category theory” interest over past 5 years (worldwide):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93264" y="4047111"/>
            <a:ext cx="5402736" cy="2016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7925" y="4093541"/>
            <a:ext cx="5256000" cy="187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87374" y="4080424"/>
            <a:ext cx="5214660" cy="18851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 dirty="0">
              <a:solidFill>
                <a:srgbClr val="000000"/>
              </a:solidFill>
            </a:endParaRPr>
          </a:p>
        </p:txBody>
      </p:sp>
      <p:sp>
        <p:nvSpPr>
          <p:cNvPr id="30" name="直角三角形 28"/>
          <p:cNvSpPr/>
          <p:nvPr/>
        </p:nvSpPr>
        <p:spPr>
          <a:xfrm rot="5400000" flipV="1">
            <a:off x="5717721" y="4042242"/>
            <a:ext cx="341799" cy="386420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34" y="4392171"/>
            <a:ext cx="3146053" cy="15308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912788" y="4362093"/>
            <a:ext cx="2153669" cy="1240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933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5861" y="4061808"/>
            <a:ext cx="126669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Related topics</a:t>
            </a:r>
            <a:endParaRPr lang="en-US" sz="1333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直角三角形 28"/>
          <p:cNvSpPr/>
          <p:nvPr/>
        </p:nvSpPr>
        <p:spPr>
          <a:xfrm rot="5400000" flipV="1">
            <a:off x="11388006" y="4018915"/>
            <a:ext cx="341799" cy="386420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23520" y="4362093"/>
            <a:ext cx="2153669" cy="1240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933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7321" y="4417039"/>
            <a:ext cx="3144000" cy="15270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426399" y="4063142"/>
            <a:ext cx="138050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Related queries</a:t>
            </a:r>
          </a:p>
        </p:txBody>
      </p:sp>
    </p:spTree>
    <p:extLst>
      <p:ext uri="{BB962C8B-B14F-4D97-AF65-F5344CB8AC3E}">
        <p14:creationId xmlns:p14="http://schemas.microsoft.com/office/powerpoint/2010/main" val="1245400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0" y="105833"/>
            <a:ext cx="1144736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Founders of Category Theory: Saunders Mac Lane/Samuel </a:t>
            </a:r>
            <a:r>
              <a:rPr lang="en-US" altLang="zh-CN" sz="2667" b="1" dirty="0" err="1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Eilenburg</a:t>
            </a:r>
            <a:r>
              <a:rPr lang="en-US" altLang="zh-CN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amuel Eilenberg MFO.jpe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1028" y="1176863"/>
            <a:ext cx="3454400" cy="50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82080" y="6232848"/>
            <a:ext cx="470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Samuel_Eilenberg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aunders MacLane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20" y="1176863"/>
            <a:ext cx="3576581" cy="50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20923" y="6232848"/>
            <a:ext cx="496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en.wikipedia.org</a:t>
            </a:r>
            <a:r>
              <a:rPr lang="en-US" dirty="0">
                <a:solidFill>
                  <a:schemeClr val="bg1"/>
                </a:solidFill>
              </a:rPr>
              <a:t>/wiki/</a:t>
            </a:r>
            <a:r>
              <a:rPr lang="en-US" dirty="0" err="1">
                <a:solidFill>
                  <a:schemeClr val="bg1"/>
                </a:solidFill>
              </a:rPr>
              <a:t>Saunders_Mac_Lane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3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0" y="105833"/>
            <a:ext cx="1076006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4974" y="750710"/>
            <a:ext cx="1106041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36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3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</a:t>
            </a:r>
            <a:r>
              <a:rPr lang="en-US" sz="3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36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3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360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1436" y="6145241"/>
            <a:ext cx="10587489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733" dirty="0" err="1" smtClean="0">
                <a:solidFill>
                  <a:srgbClr val="00B0F0"/>
                </a:solidFill>
              </a:rPr>
              <a:t>http</a:t>
            </a:r>
            <a:r>
              <a:rPr lang="mr-IN" sz="1733" dirty="0">
                <a:solidFill>
                  <a:srgbClr val="00B0F0"/>
                </a:solidFill>
              </a:rPr>
              <a:t>://</a:t>
            </a:r>
            <a:r>
              <a:rPr lang="mr-IN" sz="1733" dirty="0" err="1">
                <a:solidFill>
                  <a:srgbClr val="00B0F0"/>
                </a:solidFill>
              </a:rPr>
              <a:t>links.jstor.org</a:t>
            </a:r>
            <a:r>
              <a:rPr lang="mr-IN" sz="1733" dirty="0">
                <a:solidFill>
                  <a:srgbClr val="00B0F0"/>
                </a:solidFill>
              </a:rPr>
              <a:t>/</a:t>
            </a:r>
            <a:r>
              <a:rPr lang="mr-IN" sz="1733" dirty="0" err="1">
                <a:solidFill>
                  <a:srgbClr val="00B0F0"/>
                </a:solidFill>
              </a:rPr>
              <a:t>sici?sici</a:t>
            </a:r>
            <a:r>
              <a:rPr lang="mr-IN" sz="1733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733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85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0" y="105833"/>
            <a:ext cx="1076006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</a:t>
            </a:r>
            <a:r>
              <a:rPr lang="en-US" altLang="zh-CN" sz="2667" b="1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of Math (1981)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1436" y="6145241"/>
            <a:ext cx="10587489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733" dirty="0" err="1" smtClean="0">
                <a:solidFill>
                  <a:srgbClr val="00B0F0"/>
                </a:solidFill>
              </a:rPr>
              <a:t>http</a:t>
            </a:r>
            <a:r>
              <a:rPr lang="mr-IN" sz="1733" dirty="0">
                <a:solidFill>
                  <a:srgbClr val="00B0F0"/>
                </a:solidFill>
              </a:rPr>
              <a:t>://</a:t>
            </a:r>
            <a:r>
              <a:rPr lang="mr-IN" sz="1733" dirty="0" err="1">
                <a:solidFill>
                  <a:srgbClr val="00B0F0"/>
                </a:solidFill>
              </a:rPr>
              <a:t>links.jstor.org</a:t>
            </a:r>
            <a:r>
              <a:rPr lang="mr-IN" sz="1733" dirty="0">
                <a:solidFill>
                  <a:srgbClr val="00B0F0"/>
                </a:solidFill>
              </a:rPr>
              <a:t>/</a:t>
            </a:r>
            <a:r>
              <a:rPr lang="mr-IN" sz="1733" dirty="0" err="1">
                <a:solidFill>
                  <a:srgbClr val="00B0F0"/>
                </a:solidFill>
              </a:rPr>
              <a:t>sici?sici</a:t>
            </a:r>
            <a:r>
              <a:rPr lang="mr-IN" sz="1733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733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6" y="962640"/>
            <a:ext cx="10554539" cy="4733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4924" y="5791200"/>
            <a:ext cx="415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Lower part </a:t>
            </a:r>
            <a:r>
              <a:rPr lang="en-US" smtClean="0">
                <a:solidFill>
                  <a:schemeClr val="bg1"/>
                </a:solidFill>
              </a:rPr>
              <a:t>of the Table </a:t>
            </a:r>
            <a:r>
              <a:rPr lang="en-US" dirty="0" smtClean="0">
                <a:solidFill>
                  <a:schemeClr val="bg1"/>
                </a:solidFill>
              </a:rPr>
              <a:t>1 of the paper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669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0" y="105833"/>
            <a:ext cx="1076006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4974" y="750710"/>
            <a:ext cx="110604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</a:t>
            </a:r>
            <a:r>
              <a:rPr lang="en-US" sz="10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10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100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1436" y="6145241"/>
            <a:ext cx="10587489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733" dirty="0" err="1" smtClean="0">
                <a:solidFill>
                  <a:srgbClr val="00B0F0"/>
                </a:solidFill>
              </a:rPr>
              <a:t>http</a:t>
            </a:r>
            <a:r>
              <a:rPr lang="mr-IN" sz="1733" dirty="0">
                <a:solidFill>
                  <a:srgbClr val="00B0F0"/>
                </a:solidFill>
              </a:rPr>
              <a:t>://</a:t>
            </a:r>
            <a:r>
              <a:rPr lang="mr-IN" sz="1733" dirty="0" err="1">
                <a:solidFill>
                  <a:srgbClr val="00B0F0"/>
                </a:solidFill>
              </a:rPr>
              <a:t>links.jstor.org</a:t>
            </a:r>
            <a:r>
              <a:rPr lang="mr-IN" sz="1733" dirty="0">
                <a:solidFill>
                  <a:srgbClr val="00B0F0"/>
                </a:solidFill>
              </a:rPr>
              <a:t>/</a:t>
            </a:r>
            <a:r>
              <a:rPr lang="mr-IN" sz="1733" dirty="0" err="1">
                <a:solidFill>
                  <a:srgbClr val="00B0F0"/>
                </a:solidFill>
              </a:rPr>
              <a:t>sici?sici</a:t>
            </a:r>
            <a:r>
              <a:rPr lang="mr-IN" sz="1733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733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4974" y="1471367"/>
          <a:ext cx="1045166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/>
                <a:gridCol w="5225833"/>
              </a:tblGrid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Counting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Arithmetic, Number</a:t>
                      </a:r>
                      <a:r>
                        <a:rPr lang="en-US" baseline="0" dirty="0" smtClean="0"/>
                        <a:t> Theory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Measuring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 Numbers, Calculus, Analysis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Shaping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Geometry,</a:t>
                      </a:r>
                      <a:r>
                        <a:rPr lang="en-US" baseline="0" dirty="0" smtClean="0"/>
                        <a:t> Topology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Forming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Symmetry, Group</a:t>
                      </a:r>
                      <a:r>
                        <a:rPr lang="en-US" baseline="0" dirty="0" smtClean="0"/>
                        <a:t> Theory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Estimating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Probability, Measure Theory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Moving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Mechanics, Calculus, Dynamics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Calculating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Algebra, Numerical Analysis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Proving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Puzzling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Combinatorics, </a:t>
                      </a:r>
                      <a:r>
                        <a:rPr lang="en-US" dirty="0" err="1" smtClean="0"/>
                        <a:t>Numer</a:t>
                      </a:r>
                      <a:r>
                        <a:rPr lang="en-US" dirty="0" smtClean="0"/>
                        <a:t> Theory</a:t>
                      </a:r>
                      <a:endParaRPr lang="en-US" dirty="0"/>
                    </a:p>
                  </a:txBody>
                  <a:tcPr/>
                </a:tc>
              </a:tr>
              <a:tr h="443836">
                <a:tc>
                  <a:txBody>
                    <a:bodyPr/>
                    <a:lstStyle/>
                    <a:p>
                      <a:r>
                        <a:rPr lang="en-US" dirty="0" smtClean="0"/>
                        <a:t>Grouping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Set Theory, Combinatorics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911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280" y="818240"/>
            <a:ext cx="1001852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John Baez* : “</a:t>
            </a:r>
            <a:r>
              <a:rPr lang="en-US" sz="1867" b="1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Theory is the Mathematics of networks.”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20416" y="6262823"/>
            <a:ext cx="6374813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Source: *John Baez’s Stuff, </a:t>
            </a:r>
            <a:r>
              <a:rPr lang="en-US" sz="1067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http://math.ucr.edu/home/baez/</a:t>
            </a:r>
            <a:endParaRPr lang="en-US" sz="1067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**Jean-Pierre Marquis, </a:t>
            </a:r>
            <a:r>
              <a:rPr lang="en-US" sz="1067" dirty="0">
                <a:solidFill>
                  <a:srgbClr val="DBB76C"/>
                </a:solidFill>
                <a:hlinkClick r:id="rId4"/>
              </a:rPr>
              <a:t>https://plato.stanford.edu/archives/win2015/entries/categorytheory/</a:t>
            </a:r>
            <a:r>
              <a:rPr lang="en-US" sz="1067" dirty="0">
                <a:solidFill>
                  <a:srgbClr val="DBB76C"/>
                </a:solidFill>
              </a:rPr>
              <a:t> </a:t>
            </a:r>
            <a:r>
              <a:rPr lang="en-US" sz="1067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0" y="105833"/>
            <a:ext cx="481413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67" b="1" dirty="0" smtClean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范畴论就是： 复杂网络的数学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4271" y="4926782"/>
            <a:ext cx="110604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Based on Marquis, Jean-Pierre on Stanford Encyclopedia of Philosophy**: </a:t>
            </a:r>
            <a:r>
              <a:rPr lang="en-US" sz="1600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“Category theory has become an important role in contemporary mathematics and theoretical computer science. It is a powerful language, or conceptual framework, allowing us to see the universal components of a family of structures of a given kind, and how structures of different kinds are interrelated”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287" y="1415618"/>
            <a:ext cx="5410276" cy="33814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07563" y="4156168"/>
            <a:ext cx="3543392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dirty="0">
                <a:solidFill>
                  <a:srgbClr val="000000"/>
                </a:solidFill>
                <a:hlinkClick r:id="rId6"/>
              </a:rPr>
              <a:t>https://www.youtube.com/watch?v=IyJP_7ucwWo</a:t>
            </a:r>
            <a:endParaRPr lang="en-US" sz="173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2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806342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Theory: Computation without numbers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2033885" y="4451263"/>
            <a:ext cx="777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i="1" dirty="0">
                <a:solidFill>
                  <a:srgbClr val="FFFFFF"/>
                </a:solidFill>
                <a:latin typeface="Algerian" pitchFamily="82" charset="0"/>
              </a:rPr>
              <a:t>Example: A Category with 3 objects (A,B,C) and two arrows (f, g)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4737550" y="2696647"/>
            <a:ext cx="1184704" cy="879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5922254" y="2696647"/>
            <a:ext cx="1111804" cy="8773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5712100" y="2193881"/>
            <a:ext cx="4203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56756" y="2821581"/>
            <a:ext cx="25199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6648162" y="2858286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941266" y="7780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is a diagram </a:t>
            </a:r>
            <a:r>
              <a:rPr lang="en-US" altLang="x-none" sz="2400" dirty="0">
                <a:solidFill>
                  <a:srgbClr val="FF0000"/>
                </a:solidFill>
                <a:latin typeface="Arial" charset="0"/>
                <a:ea typeface="方正兰亭超细黑简体" charset="0"/>
              </a:rPr>
              <a:t>composed</a:t>
            </a: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of Objects and Arrows</a:t>
            </a:r>
            <a:endParaRPr lang="en-US" altLang="x-none" sz="2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4531404" y="3576181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6827912" y="3573955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7529" y="5308003"/>
            <a:ext cx="9806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“Category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Theory is a graph with a </a:t>
            </a: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rule for composing arrows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(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f,g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head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 tail to give another 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arrow (h)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Barr, and C. Wells, Category theory for computing science. 1990. 21.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28 Conector recto"/>
          <p:cNvCxnSpPr>
            <a:stCxn id="39" idx="1"/>
            <a:endCxn id="38" idx="3"/>
          </p:cNvCxnSpPr>
          <p:nvPr/>
        </p:nvCxnSpPr>
        <p:spPr bwMode="auto">
          <a:xfrm flipH="1">
            <a:off x="4943696" y="3825338"/>
            <a:ext cx="1884216" cy="22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11 CuadroTexto"/>
          <p:cNvSpPr txBox="1"/>
          <p:nvPr/>
        </p:nvSpPr>
        <p:spPr>
          <a:xfrm>
            <a:off x="5796258" y="3368708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 smtClean="0">
                <a:solidFill>
                  <a:srgbClr val="FFFFFF"/>
                </a:solidFill>
              </a:rPr>
              <a:t>h</a:t>
            </a:r>
            <a:endParaRPr lang="en-GB" sz="1733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723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347082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a Category?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1071742" y="4064442"/>
            <a:ext cx="10057797" cy="288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A collection of objects and a collection of arrows</a:t>
            </a:r>
            <a:endParaRPr lang="en-GB" sz="32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609585" indent="-609585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Every object X must implicitly has an identity function </a:t>
            </a:r>
            <a:r>
              <a:rPr lang="en-GB" sz="3200" i="1" dirty="0" err="1">
                <a:solidFill>
                  <a:srgbClr val="FFFFFF"/>
                </a:solidFill>
                <a:latin typeface="Algerian" pitchFamily="82" charset="0"/>
              </a:rPr>
              <a:t>id</a:t>
            </a:r>
            <a:r>
              <a:rPr lang="en-GB" sz="3200" i="1" baseline="-25000" dirty="0" err="1">
                <a:solidFill>
                  <a:srgbClr val="FFFFFF"/>
                </a:solidFill>
                <a:latin typeface="Algerian" pitchFamily="82" charset="0"/>
              </a:rPr>
              <a:t>X</a:t>
            </a:r>
            <a:endParaRPr lang="en-GB" sz="32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609585" indent="-609585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Two or more arrows can be composed into another arrow</a:t>
            </a:r>
          </a:p>
          <a:p>
            <a:pPr marL="609585" indent="-609585" defTabSz="914377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endParaRPr lang="en-GB" sz="3200" i="1" baseline="-25000" dirty="0">
              <a:solidFill>
                <a:srgbClr val="FFFFFF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4737550" y="2269927"/>
            <a:ext cx="1184704" cy="879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5922254" y="2269927"/>
            <a:ext cx="1111804" cy="8773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5712100" y="1767161"/>
            <a:ext cx="4203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056756" y="2394861"/>
            <a:ext cx="25199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6648162" y="2431566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941266" y="7780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must satisfy the following conditions.</a:t>
            </a:r>
            <a:endParaRPr lang="en-US" altLang="x-none" sz="2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4531404" y="3149461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6827912" y="3147235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5056756" y="1024128"/>
            <a:ext cx="1219200" cy="12192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urved Connector 8"/>
          <p:cNvCxnSpPr>
            <a:stCxn id="39" idx="3"/>
            <a:endCxn id="39" idx="2"/>
          </p:cNvCxnSpPr>
          <p:nvPr/>
        </p:nvCxnSpPr>
        <p:spPr bwMode="auto">
          <a:xfrm flipH="1">
            <a:off x="7034058" y="3398618"/>
            <a:ext cx="206146" cy="251383"/>
          </a:xfrm>
          <a:prstGeom prst="curvedConnector4">
            <a:avLst>
              <a:gd name="adj1" fmla="val -110892"/>
              <a:gd name="adj2" fmla="val 19093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urved Connector 25"/>
          <p:cNvCxnSpPr>
            <a:stCxn id="55" idx="0"/>
            <a:endCxn id="55" idx="3"/>
          </p:cNvCxnSpPr>
          <p:nvPr/>
        </p:nvCxnSpPr>
        <p:spPr bwMode="auto">
          <a:xfrm rot="16200000" flipH="1">
            <a:off x="5901639" y="1787775"/>
            <a:ext cx="251383" cy="210154"/>
          </a:xfrm>
          <a:prstGeom prst="curvedConnector4">
            <a:avLst>
              <a:gd name="adj1" fmla="val -90937"/>
              <a:gd name="adj2" fmla="val 20877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38" idx="1"/>
            <a:endCxn id="38" idx="2"/>
          </p:cNvCxnSpPr>
          <p:nvPr/>
        </p:nvCxnSpPr>
        <p:spPr bwMode="auto">
          <a:xfrm rot="10800000" flipH="1" flipV="1">
            <a:off x="4531404" y="3400843"/>
            <a:ext cx="206146" cy="251383"/>
          </a:xfrm>
          <a:prstGeom prst="curvedConnector4">
            <a:avLst>
              <a:gd name="adj1" fmla="val -110892"/>
              <a:gd name="adj2" fmla="val 190937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6438252" y="1280378"/>
            <a:ext cx="47641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733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US" sz="1733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13167" y="3654706"/>
            <a:ext cx="47320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733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US" sz="1733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6448" y="3680715"/>
            <a:ext cx="47320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733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US" sz="1733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235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输出：清华辞典项目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3612" y="1417639"/>
            <a:ext cx="3187189" cy="5208043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2999" y="1417638"/>
            <a:ext cx="46202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709521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is all about composing functions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1094014" y="1506363"/>
            <a:ext cx="100577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Two arrows ( f, g ) can be combined (</a:t>
            </a:r>
            <a:r>
              <a:rPr lang="en-GB" sz="3200" i="1" dirty="0">
                <a:solidFill>
                  <a:srgbClr val="FF0000"/>
                </a:solidFill>
                <a:latin typeface="Algerian" pitchFamily="82" charset="0"/>
              </a:rPr>
              <a:t>composed</a:t>
            </a: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 ) into one arrow h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4640014" y="3005538"/>
            <a:ext cx="1184704" cy="879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5824718" y="3005538"/>
            <a:ext cx="1111804" cy="8773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5614564" y="2502772"/>
            <a:ext cx="4203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959220" y="3130471"/>
            <a:ext cx="25199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6550626" y="3167177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8" name="54 CuadroTexto"/>
          <p:cNvSpPr txBox="1"/>
          <p:nvPr/>
        </p:nvSpPr>
        <p:spPr>
          <a:xfrm>
            <a:off x="4433868" y="3885072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6730376" y="3882845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51" name="41 CuadroTexto"/>
          <p:cNvSpPr txBox="1"/>
          <p:nvPr/>
        </p:nvSpPr>
        <p:spPr>
          <a:xfrm>
            <a:off x="1771993" y="4708920"/>
            <a:ext cx="864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The essence of Category Theory is to represent the </a:t>
            </a:r>
            <a:r>
              <a:rPr lang="en-GB" sz="3200" b="1" i="1" dirty="0">
                <a:solidFill>
                  <a:srgbClr val="FF0000"/>
                </a:solidFill>
                <a:latin typeface="Algerian" pitchFamily="82" charset="0"/>
              </a:rPr>
              <a:t>composability</a:t>
            </a:r>
            <a:r>
              <a:rPr lang="en-GB" sz="3200" i="1" dirty="0">
                <a:solidFill>
                  <a:srgbClr val="FF0000"/>
                </a:solidFill>
                <a:latin typeface="Algerian" pitchFamily="82" charset="0"/>
              </a:rPr>
              <a:t> </a:t>
            </a:r>
            <a:r>
              <a:rPr lang="en-GB" sz="3200" i="1" dirty="0">
                <a:solidFill>
                  <a:srgbClr val="FFFFFF"/>
                </a:solidFill>
                <a:latin typeface="Algerian" pitchFamily="82" charset="0"/>
              </a:rPr>
              <a:t>of functions</a:t>
            </a: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4846160" y="4134228"/>
            <a:ext cx="1884216" cy="2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5634500" y="3769257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>
                <a:solidFill>
                  <a:srgbClr val="FFFFFF"/>
                </a:solidFill>
              </a:rPr>
              <a:t>h</a:t>
            </a:r>
            <a:endParaRPr lang="en-GB" sz="1733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41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1" y="105833"/>
            <a:ext cx="960551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computes with Diagram (Arrow) Chasing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41" name="40 Rectángulo redondeado"/>
          <p:cNvSpPr/>
          <p:nvPr/>
        </p:nvSpPr>
        <p:spPr bwMode="auto">
          <a:xfrm>
            <a:off x="1094013" y="1446395"/>
            <a:ext cx="4034368" cy="3188557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1945582" y="2474961"/>
            <a:ext cx="1184704" cy="879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3130286" y="2474961"/>
            <a:ext cx="1111804" cy="8773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2920132" y="1972195"/>
            <a:ext cx="4203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264788" y="2599894"/>
            <a:ext cx="25199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3856194" y="2636599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59" name="58 Rectángulo redondeado"/>
          <p:cNvSpPr/>
          <p:nvPr/>
        </p:nvSpPr>
        <p:spPr bwMode="auto">
          <a:xfrm>
            <a:off x="7117443" y="1446395"/>
            <a:ext cx="4034368" cy="3188557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cxnSp>
        <p:nvCxnSpPr>
          <p:cNvPr id="61" name="60 Conector recto"/>
          <p:cNvCxnSpPr>
            <a:stCxn id="67" idx="0"/>
            <a:endCxn id="74" idx="2"/>
          </p:cNvCxnSpPr>
          <p:nvPr/>
        </p:nvCxnSpPr>
        <p:spPr bwMode="auto">
          <a:xfrm flipV="1">
            <a:off x="7697393" y="2533818"/>
            <a:ext cx="1418849" cy="9321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61 Conector recto"/>
          <p:cNvCxnSpPr>
            <a:stCxn id="74" idx="2"/>
            <a:endCxn id="68" idx="0"/>
          </p:cNvCxnSpPr>
          <p:nvPr/>
        </p:nvCxnSpPr>
        <p:spPr bwMode="auto">
          <a:xfrm>
            <a:off x="9116242" y="2533818"/>
            <a:ext cx="1405540" cy="9321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66 CuadroTexto"/>
          <p:cNvSpPr txBox="1"/>
          <p:nvPr/>
        </p:nvSpPr>
        <p:spPr>
          <a:xfrm>
            <a:off x="7502468" y="346592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10338078" y="3465925"/>
            <a:ext cx="36740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2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8157268" y="2716222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f </a:t>
            </a:r>
            <a:endParaRPr lang="en-GB" sz="1733" i="1" baseline="30000" dirty="0">
              <a:solidFill>
                <a:srgbClr val="FFFFFF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5459461" y="2425487"/>
            <a:ext cx="1409360" cy="1528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Always implies: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33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and</a:t>
            </a:r>
            <a:r>
              <a:rPr lang="en-GB" sz="1333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can be 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composed</a:t>
            </a: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into 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33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 = g ◦ f</a:t>
            </a:r>
            <a:r>
              <a:rPr lang="en-GB" sz="13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GB" sz="14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9823924" y="2695217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 dirty="0">
                <a:solidFill>
                  <a:srgbClr val="FFFFFF"/>
                </a:solidFill>
              </a:rPr>
              <a:t>g</a:t>
            </a:r>
            <a:endParaRPr lang="en-GB" sz="1733" i="1" baseline="30000" dirty="0">
              <a:solidFill>
                <a:srgbClr val="FFFFFF"/>
              </a:solidFill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1739436" y="3354495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4035944" y="3352268"/>
            <a:ext cx="41229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0" name="61 Conector recto"/>
          <p:cNvCxnSpPr>
            <a:stCxn id="67" idx="3"/>
            <a:endCxn id="68" idx="1"/>
          </p:cNvCxnSpPr>
          <p:nvPr/>
        </p:nvCxnSpPr>
        <p:spPr bwMode="auto">
          <a:xfrm flipV="1">
            <a:off x="7892318" y="3676207"/>
            <a:ext cx="2445760" cy="20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54 CuadroTexto"/>
          <p:cNvSpPr txBox="1"/>
          <p:nvPr/>
        </p:nvSpPr>
        <p:spPr>
          <a:xfrm>
            <a:off x="8906088" y="2031052"/>
            <a:ext cx="42030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667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467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75" name="68 CuadroTexto"/>
          <p:cNvSpPr txBox="1"/>
          <p:nvPr/>
        </p:nvSpPr>
        <p:spPr>
          <a:xfrm>
            <a:off x="8613826" y="3271001"/>
            <a:ext cx="917239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>
                <a:solidFill>
                  <a:srgbClr val="FFFFFF"/>
                </a:solidFill>
              </a:rPr>
              <a:t>h = g </a:t>
            </a:r>
            <a:r>
              <a:rPr lang="en-GB" sz="1733" i="1" dirty="0">
                <a:solidFill>
                  <a:srgbClr val="FFFFFF"/>
                </a:solidFill>
              </a:rPr>
              <a:t>◦ f </a:t>
            </a:r>
            <a:endParaRPr lang="en-GB" sz="1733" i="1" baseline="30000" dirty="0">
              <a:solidFill>
                <a:srgbClr val="FFFFFF"/>
              </a:solidFill>
            </a:endParaRP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2151728" y="3603651"/>
            <a:ext cx="1884216" cy="2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2940068" y="3238679"/>
            <a:ext cx="29848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733" i="1">
                <a:solidFill>
                  <a:srgbClr val="FFFFFF"/>
                </a:solidFill>
              </a:rPr>
              <a:t>h</a:t>
            </a:r>
            <a:endParaRPr lang="en-GB" sz="1733" i="1" baseline="30000" dirty="0">
              <a:solidFill>
                <a:srgbClr val="FFFFFF"/>
              </a:solidFill>
            </a:endParaRPr>
          </a:p>
        </p:txBody>
      </p:sp>
      <p:sp>
        <p:nvSpPr>
          <p:cNvPr id="25" name="68 CuadroTexto"/>
          <p:cNvSpPr txBox="1"/>
          <p:nvPr/>
        </p:nvSpPr>
        <p:spPr>
          <a:xfrm>
            <a:off x="2940068" y="5368432"/>
            <a:ext cx="6500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000" i="1" dirty="0">
                <a:solidFill>
                  <a:srgbClr val="FFFFFF"/>
                </a:solidFill>
              </a:rPr>
              <a:t>Equational Reasoning </a:t>
            </a:r>
            <a:r>
              <a:rPr lang="en-GB" sz="4000" i="1" dirty="0" smtClean="0">
                <a:solidFill>
                  <a:srgbClr val="FFFFFF"/>
                </a:solidFill>
              </a:rPr>
              <a:t>h </a:t>
            </a:r>
            <a:r>
              <a:rPr lang="en-GB" sz="4000" i="1" dirty="0">
                <a:solidFill>
                  <a:srgbClr val="FFFFFF"/>
                </a:solidFill>
              </a:rPr>
              <a:t>= g ◦ f </a:t>
            </a:r>
            <a:endParaRPr lang="en-GB" sz="40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5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698960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Three kinds of Arrows in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39418" y="1857709"/>
                <a:ext cx="1846338" cy="5072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3" y="1393281"/>
                <a:ext cx="1378711" cy="380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1009651" y="8673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24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(morphisms) chasing</a:t>
            </a:r>
            <a:r>
              <a:rPr lang="en-US" altLang="x-none" sz="24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1009651" y="1742037"/>
            <a:ext cx="154216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1282876" y="2169651"/>
                <a:ext cx="313848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40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6" y="1627238"/>
                <a:ext cx="2353861" cy="256032"/>
              </a:xfrm>
              <a:prstGeom prst="rect">
                <a:avLst/>
              </a:prstGeom>
              <a:blipFill rotWithShape="0">
                <a:blip r:embed="rId6"/>
                <a:stretch>
                  <a:fillRect t="-71429" b="-95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1009651" y="2778837"/>
            <a:ext cx="154216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867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1282875" y="3206452"/>
                <a:ext cx="421770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40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6" y="2404838"/>
                <a:ext cx="3163277" cy="253916"/>
              </a:xfrm>
              <a:prstGeom prst="rect">
                <a:avLst/>
              </a:prstGeom>
              <a:blipFill rotWithShape="0">
                <a:blip r:embed="rId7"/>
                <a:stretch>
                  <a:fillRect t="-71429" b="-95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43616" y="3738271"/>
                <a:ext cx="1871923" cy="496161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1" y="2803703"/>
                <a:ext cx="1398716" cy="3721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1009650" y="4443789"/>
            <a:ext cx="307325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1282875" y="4871403"/>
            <a:ext cx="42177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40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Functors</a:t>
            </a:r>
            <a:endParaRPr lang="en-US" altLang="x-none" sz="1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2226" y="4940617"/>
                <a:ext cx="355738" cy="359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733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9" y="3705462"/>
                <a:ext cx="314573" cy="2923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65699" y="4902571"/>
                <a:ext cx="1845377" cy="465897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8"/>
                <a:ext cx="1378775" cy="349455"/>
              </a:xfrm>
              <a:prstGeom prst="rect">
                <a:avLst/>
              </a:prstGeom>
              <a:blipFill rotWithShape="0">
                <a:blip r:embed="rId10"/>
                <a:stretch>
                  <a:fillRect l="-3070" t="-96610" r="-2632" b="-137288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1009651" y="5652413"/>
            <a:ext cx="2526764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67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10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60025" y="2747783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7"/>
                <a:ext cx="36524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697896" y="2740335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2" y="2055251"/>
                <a:ext cx="36524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5671637" y="2778836"/>
            <a:ext cx="1686859" cy="84116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9777700" y="1975117"/>
                <a:ext cx="113159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4" y="1481338"/>
                <a:ext cx="848695" cy="253916"/>
              </a:xfrm>
              <a:prstGeom prst="rect">
                <a:avLst/>
              </a:prstGeom>
              <a:blipFill rotWithShape="0">
                <a:blip r:embed="rId15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1282875" y="2693585"/>
            <a:ext cx="9689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1287595" y="4278391"/>
            <a:ext cx="9689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457443" y="2862917"/>
                <a:ext cx="1310935" cy="496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2" y="2147187"/>
                <a:ext cx="975588" cy="37215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43870" y="4945765"/>
                <a:ext cx="372281" cy="359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733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3"/>
                <a:ext cx="326179" cy="29238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6562479" y="4537242"/>
            <a:ext cx="5148" cy="1529916"/>
          </a:xfrm>
          <a:prstGeom prst="curvedConnector3">
            <a:avLst>
              <a:gd name="adj1" fmla="val 4540559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6562479" y="4178233"/>
            <a:ext cx="5148" cy="1529916"/>
          </a:xfrm>
          <a:prstGeom prst="curvedConnector3">
            <a:avLst>
              <a:gd name="adj1" fmla="val -4440559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53137" y="4297666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49"/>
                <a:ext cx="365240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332599" y="5651472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49" y="4238604"/>
                <a:ext cx="365240" cy="27699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6576092" y="4825803"/>
            <a:ext cx="0" cy="6464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485087" y="4936782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5" y="3702586"/>
                <a:ext cx="365240" cy="27699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671128" y="2003677"/>
                <a:ext cx="238334" cy="328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6" y="1502757"/>
                <a:ext cx="178318" cy="246221"/>
              </a:xfrm>
              <a:prstGeom prst="rect">
                <a:avLst/>
              </a:prstGeom>
              <a:blipFill rotWithShape="0">
                <a:blip r:embed="rId21"/>
                <a:stretch>
                  <a:fillRect l="-27586" r="-24138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5961835" y="2131066"/>
            <a:ext cx="89732" cy="8973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6051568" y="2035252"/>
                <a:ext cx="14850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5" y="1526439"/>
                <a:ext cx="1113769" cy="253916"/>
              </a:xfrm>
              <a:prstGeom prst="rect">
                <a:avLst/>
              </a:prstGeom>
              <a:blipFill rotWithShape="0">
                <a:blip r:embed="rId22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7622072" y="3726250"/>
                <a:ext cx="14850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3" y="2794687"/>
                <a:ext cx="1113769" cy="253916"/>
              </a:xfrm>
              <a:prstGeom prst="rect">
                <a:avLst/>
              </a:prstGeom>
              <a:blipFill rotWithShape="0">
                <a:blip r:embed="rId23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8056478" y="5463068"/>
                <a:ext cx="224143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8" y="4097301"/>
                <a:ext cx="1681075" cy="253916"/>
              </a:xfrm>
              <a:prstGeom prst="rect">
                <a:avLst/>
              </a:prstGeom>
              <a:blipFill rotWithShape="0">
                <a:blip r:embed="rId24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5966931" y="2773689"/>
            <a:ext cx="1036311" cy="791119"/>
            <a:chOff x="1346666" y="2096729"/>
            <a:chExt cx="1382770" cy="962702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3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383294" cy="33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5"/>
              <a:ext cx="253994" cy="33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8857173" y="2815804"/>
            <a:ext cx="1686859" cy="84116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111602" y="2775617"/>
            <a:ext cx="1250781" cy="796400"/>
            <a:chOff x="1904406" y="2950664"/>
            <a:chExt cx="938086" cy="597300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952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95" y="0"/>
            <a:ext cx="9717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1" y="105833"/>
            <a:ext cx="1084463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Arrows are “mappings” between objects, categories and </a:t>
            </a:r>
            <a:r>
              <a:rPr lang="en-US" altLang="zh-CN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functors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39418" y="1857709"/>
                <a:ext cx="1846338" cy="5072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3" y="1393281"/>
                <a:ext cx="1378711" cy="380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1009651" y="8673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24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chasing</a:t>
            </a:r>
            <a:r>
              <a:rPr lang="en-US" altLang="x-none" sz="24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1009651" y="1742037"/>
            <a:ext cx="154216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1282876" y="2169651"/>
                <a:ext cx="313848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40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6" y="1627238"/>
                <a:ext cx="2353861" cy="256032"/>
              </a:xfrm>
              <a:prstGeom prst="rect">
                <a:avLst/>
              </a:prstGeom>
              <a:blipFill rotWithShape="0">
                <a:blip r:embed="rId6"/>
                <a:stretch>
                  <a:fillRect t="-71429" b="-95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1009651" y="2778837"/>
            <a:ext cx="154216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867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1282875" y="3206452"/>
                <a:ext cx="421770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40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40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40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6" y="2404838"/>
                <a:ext cx="3163277" cy="253916"/>
              </a:xfrm>
              <a:prstGeom prst="rect">
                <a:avLst/>
              </a:prstGeom>
              <a:blipFill rotWithShape="0">
                <a:blip r:embed="rId7"/>
                <a:stretch>
                  <a:fillRect t="-71429" b="-95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643616" y="3738271"/>
                <a:ext cx="1871923" cy="496161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1" y="2803703"/>
                <a:ext cx="1398716" cy="37215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1009650" y="4443789"/>
            <a:ext cx="3073253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1282875" y="4871403"/>
            <a:ext cx="42177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40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Fuctors</a:t>
            </a:r>
            <a:endParaRPr lang="en-US" altLang="x-none" sz="1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22226" y="4940617"/>
                <a:ext cx="355738" cy="359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733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69" y="3705462"/>
                <a:ext cx="314573" cy="2923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65699" y="4902571"/>
                <a:ext cx="1845377" cy="465897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8"/>
                <a:ext cx="1378775" cy="349455"/>
              </a:xfrm>
              <a:prstGeom prst="rect">
                <a:avLst/>
              </a:prstGeom>
              <a:blipFill rotWithShape="0">
                <a:blip r:embed="rId10"/>
                <a:stretch>
                  <a:fillRect l="-3070" t="-96610" r="-2632" b="-137288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1009651" y="5652413"/>
            <a:ext cx="2526764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67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10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60025" y="2747783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7"/>
                <a:ext cx="36524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697896" y="2740335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2" y="2055251"/>
                <a:ext cx="36524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5671637" y="2778836"/>
            <a:ext cx="1686859" cy="84116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9777700" y="1975117"/>
                <a:ext cx="113159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4" y="1481338"/>
                <a:ext cx="848695" cy="253916"/>
              </a:xfrm>
              <a:prstGeom prst="rect">
                <a:avLst/>
              </a:prstGeom>
              <a:blipFill rotWithShape="0">
                <a:blip r:embed="rId15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1282875" y="2693585"/>
            <a:ext cx="9689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1287595" y="4278391"/>
            <a:ext cx="96899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457443" y="2862917"/>
                <a:ext cx="1310935" cy="496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24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2" y="2147187"/>
                <a:ext cx="975588" cy="37215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43870" y="4945765"/>
                <a:ext cx="372281" cy="359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733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3"/>
                <a:ext cx="326179" cy="29238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6562479" y="4537242"/>
            <a:ext cx="5148" cy="1529916"/>
          </a:xfrm>
          <a:prstGeom prst="curvedConnector3">
            <a:avLst>
              <a:gd name="adj1" fmla="val 4540559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6562479" y="4178233"/>
            <a:ext cx="5148" cy="1529916"/>
          </a:xfrm>
          <a:prstGeom prst="curvedConnector3">
            <a:avLst>
              <a:gd name="adj1" fmla="val -4440559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53137" y="4297666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49"/>
                <a:ext cx="365240" cy="2769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332599" y="5651472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49" y="4238604"/>
                <a:ext cx="365240" cy="27699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6576092" y="4825803"/>
            <a:ext cx="0" cy="6464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485087" y="4936782"/>
                <a:ext cx="4869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5" y="3702586"/>
                <a:ext cx="365240" cy="27699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671128" y="2003677"/>
                <a:ext cx="238334" cy="328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6" y="1502757"/>
                <a:ext cx="178318" cy="246221"/>
              </a:xfrm>
              <a:prstGeom prst="rect">
                <a:avLst/>
              </a:prstGeom>
              <a:blipFill rotWithShape="0">
                <a:blip r:embed="rId21"/>
                <a:stretch>
                  <a:fillRect l="-27586" r="-24138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5961835" y="2131066"/>
            <a:ext cx="89732" cy="89732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6051568" y="2035252"/>
                <a:ext cx="14850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5" y="1526439"/>
                <a:ext cx="1113769" cy="253916"/>
              </a:xfrm>
              <a:prstGeom prst="rect">
                <a:avLst/>
              </a:prstGeom>
              <a:blipFill rotWithShape="0">
                <a:blip r:embed="rId22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7622072" y="3726250"/>
                <a:ext cx="148502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3" y="2794687"/>
                <a:ext cx="1113769" cy="253916"/>
              </a:xfrm>
              <a:prstGeom prst="rect">
                <a:avLst/>
              </a:prstGeom>
              <a:blipFill rotWithShape="0">
                <a:blip r:embed="rId23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8056478" y="5463068"/>
                <a:ext cx="2241433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40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8" y="4097301"/>
                <a:ext cx="1681075" cy="253916"/>
              </a:xfrm>
              <a:prstGeom prst="rect">
                <a:avLst/>
              </a:prstGeom>
              <a:blipFill rotWithShape="0">
                <a:blip r:embed="rId24"/>
                <a:stretch>
                  <a:fillRect b="-119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5966931" y="2773689"/>
            <a:ext cx="1036311" cy="791119"/>
            <a:chOff x="1346666" y="2096729"/>
            <a:chExt cx="1382770" cy="962702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3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383294" cy="3370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5"/>
              <a:ext cx="253994" cy="33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8857173" y="2815804"/>
            <a:ext cx="1686859" cy="841165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>
              <a:solidFill>
                <a:srgbClr val="0000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111602" y="2775617"/>
            <a:ext cx="1250781" cy="796400"/>
            <a:chOff x="1904406" y="2950664"/>
            <a:chExt cx="938086" cy="597300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533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cxnSp>
        <p:nvCxnSpPr>
          <p:cNvPr id="7" name="Curved Connector 6"/>
          <p:cNvCxnSpPr>
            <a:stCxn id="66" idx="3"/>
            <a:endCxn id="73" idx="0"/>
          </p:cNvCxnSpPr>
          <p:nvPr/>
        </p:nvCxnSpPr>
        <p:spPr bwMode="auto">
          <a:xfrm flipV="1">
            <a:off x="6582707" y="2775616"/>
            <a:ext cx="3160781" cy="136573"/>
          </a:xfrm>
          <a:prstGeom prst="curvedConnector4">
            <a:avLst>
              <a:gd name="adj1" fmla="val 46981"/>
              <a:gd name="adj2" fmla="val 268794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urved Connector 75"/>
          <p:cNvCxnSpPr>
            <a:stCxn id="67" idx="2"/>
            <a:endCxn id="74" idx="2"/>
          </p:cNvCxnSpPr>
          <p:nvPr/>
        </p:nvCxnSpPr>
        <p:spPr bwMode="auto">
          <a:xfrm rot="16200000" flipH="1">
            <a:off x="7712830" y="1946785"/>
            <a:ext cx="17012" cy="3221553"/>
          </a:xfrm>
          <a:prstGeom prst="curvedConnector3">
            <a:avLst>
              <a:gd name="adj1" fmla="val 1443757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>
            <a:stCxn id="68" idx="2"/>
            <a:endCxn id="75" idx="1"/>
          </p:cNvCxnSpPr>
          <p:nvPr/>
        </p:nvCxnSpPr>
        <p:spPr bwMode="auto">
          <a:xfrm rot="5400000" flipH="1" flipV="1">
            <a:off x="8378714" y="1962868"/>
            <a:ext cx="131290" cy="3072589"/>
          </a:xfrm>
          <a:prstGeom prst="curvedConnector4">
            <a:avLst>
              <a:gd name="adj1" fmla="val -174118"/>
              <a:gd name="adj2" fmla="val 51549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V="1">
            <a:off x="6332599" y="3189205"/>
            <a:ext cx="3220024" cy="8285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Curved Connector 78"/>
          <p:cNvCxnSpPr/>
          <p:nvPr/>
        </p:nvCxnSpPr>
        <p:spPr bwMode="auto">
          <a:xfrm>
            <a:off x="6686747" y="3109667"/>
            <a:ext cx="3247605" cy="7953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31087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9153468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was invented to compare “Analogies”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24" name="矩形 35"/>
          <p:cNvSpPr>
            <a:spLocks noChangeArrowheads="1"/>
          </p:cNvSpPr>
          <p:nvPr/>
        </p:nvSpPr>
        <p:spPr bwMode="auto">
          <a:xfrm>
            <a:off x="1009651" y="8673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Let’s see the example :</a:t>
            </a:r>
            <a:endParaRPr lang="en-US" altLang="x-none" sz="2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913" y="1411665"/>
            <a:ext cx="4430033" cy="4581488"/>
          </a:xfrm>
          <a:prstGeom prst="rect">
            <a:avLst/>
          </a:prstGeom>
        </p:spPr>
      </p:pic>
      <p:sp>
        <p:nvSpPr>
          <p:cNvPr id="27" name="矩形 35"/>
          <p:cNvSpPr>
            <a:spLocks noChangeArrowheads="1"/>
          </p:cNvSpPr>
          <p:nvPr/>
        </p:nvSpPr>
        <p:spPr bwMode="auto">
          <a:xfrm>
            <a:off x="1009651" y="5652414"/>
            <a:ext cx="10318749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67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sz="10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Milewski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,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210" y="2637793"/>
            <a:ext cx="324193" cy="462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210" y="3977554"/>
            <a:ext cx="329772" cy="448733"/>
          </a:xfrm>
          <a:prstGeom prst="rect">
            <a:avLst/>
          </a:prstGeom>
        </p:spPr>
      </p:pic>
      <p:cxnSp>
        <p:nvCxnSpPr>
          <p:cNvPr id="3" name="Curved Connector 2"/>
          <p:cNvCxnSpPr>
            <a:stCxn id="11" idx="3"/>
            <a:endCxn id="12" idx="3"/>
          </p:cNvCxnSpPr>
          <p:nvPr/>
        </p:nvCxnSpPr>
        <p:spPr bwMode="auto">
          <a:xfrm>
            <a:off x="8675403" y="2869288"/>
            <a:ext cx="5579" cy="1332633"/>
          </a:xfrm>
          <a:prstGeom prst="curvedConnector3">
            <a:avLst>
              <a:gd name="adj1" fmla="val 16236902"/>
            </a:avLst>
          </a:prstGeom>
          <a:solidFill>
            <a:schemeClr val="accent1"/>
          </a:solidFill>
          <a:ln w="28575" cap="flat" cmpd="sng" algn="ctr">
            <a:solidFill>
              <a:srgbClr val="DBB76C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9664275" y="3258604"/>
            <a:ext cx="1664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Natural Transformation</a:t>
            </a:r>
            <a:endParaRPr lang="en-US" altLang="x-none" sz="140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7" name="矩形 35"/>
          <p:cNvSpPr>
            <a:spLocks noChangeArrowheads="1"/>
          </p:cNvSpPr>
          <p:nvPr/>
        </p:nvSpPr>
        <p:spPr bwMode="auto">
          <a:xfrm>
            <a:off x="3784995" y="2330131"/>
            <a:ext cx="9791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8" name="矩形 35"/>
          <p:cNvSpPr>
            <a:spLocks noChangeArrowheads="1"/>
          </p:cNvSpPr>
          <p:nvPr/>
        </p:nvSpPr>
        <p:spPr bwMode="auto">
          <a:xfrm>
            <a:off x="1616773" y="3362763"/>
            <a:ext cx="9791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Category</a:t>
            </a:r>
            <a:endParaRPr lang="en-US" altLang="x-none" sz="140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43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00" y="0"/>
            <a:ext cx="8867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537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85" y="0"/>
            <a:ext cx="8885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92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1" y="105833"/>
            <a:ext cx="841127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are arrows chased and composed in real life?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1094014" y="1611128"/>
            <a:ext cx="10057797" cy="3804112"/>
            <a:chOff x="809624" y="588617"/>
            <a:chExt cx="7543348" cy="2853084"/>
          </a:xfrm>
        </p:grpSpPr>
        <p:sp>
          <p:nvSpPr>
            <p:cNvPr id="41" name="40 Rectángulo redondeado"/>
            <p:cNvSpPr/>
            <p:nvPr/>
          </p:nvSpPr>
          <p:spPr bwMode="auto">
            <a:xfrm>
              <a:off x="809624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733">
                <a:solidFill>
                  <a:srgbClr val="000000"/>
                </a:solidFill>
              </a:endParaRPr>
            </a:p>
          </p:txBody>
        </p:sp>
        <p:sp>
          <p:nvSpPr>
            <p:cNvPr id="42" name="41 CuadroTexto"/>
            <p:cNvSpPr txBox="1"/>
            <p:nvPr/>
          </p:nvSpPr>
          <p:spPr>
            <a:xfrm>
              <a:off x="2086023" y="588617"/>
              <a:ext cx="81241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200" i="1" dirty="0">
                  <a:solidFill>
                    <a:srgbClr val="FFFFFF"/>
                  </a:solidFill>
                  <a:latin typeface="Algerian" pitchFamily="82" charset="0"/>
                </a:rPr>
                <a:t>C</a:t>
              </a:r>
            </a:p>
          </p:txBody>
        </p:sp>
        <p:cxnSp>
          <p:nvCxnSpPr>
            <p:cNvPr id="29" name="28 Conector recto"/>
            <p:cNvCxnSpPr/>
            <p:nvPr/>
          </p:nvCxnSpPr>
          <p:spPr bwMode="auto">
            <a:xfrm flipV="1">
              <a:off x="1625600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31 Conector recto"/>
            <p:cNvCxnSpPr/>
            <p:nvPr/>
          </p:nvCxnSpPr>
          <p:spPr bwMode="auto">
            <a:xfrm flipH="1" flipV="1">
              <a:off x="2676093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53" name="5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6610" y="1484710"/>
              <a:ext cx="839483" cy="546100"/>
            </a:xfrm>
            <a:prstGeom prst="rect">
              <a:avLst/>
            </a:prstGeom>
          </p:spPr>
        </p:pic>
        <p:pic>
          <p:nvPicPr>
            <p:cNvPr id="54" name="5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061" y="2634746"/>
              <a:ext cx="723607" cy="723607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0254" y="2690807"/>
              <a:ext cx="1168518" cy="750894"/>
            </a:xfrm>
            <a:prstGeom prst="rect">
              <a:avLst/>
            </a:prstGeom>
          </p:spPr>
        </p:pic>
        <p:sp>
          <p:nvSpPr>
            <p:cNvPr id="55" name="54 CuadroTexto"/>
            <p:cNvSpPr txBox="1"/>
            <p:nvPr/>
          </p:nvSpPr>
          <p:spPr>
            <a:xfrm>
              <a:off x="1961062" y="1183023"/>
              <a:ext cx="77805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56" name="55 CuadroTexto"/>
            <p:cNvSpPr txBox="1"/>
            <p:nvPr/>
          </p:nvSpPr>
          <p:spPr>
            <a:xfrm>
              <a:off x="1138401" y="2419803"/>
              <a:ext cx="77805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2548757" y="2429197"/>
              <a:ext cx="950549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1D movement</a:t>
              </a:r>
              <a:endParaRPr lang="en-GB" sz="800" dirty="0">
                <a:solidFill>
                  <a:srgbClr val="FFFFFF"/>
                </a:solidFill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1654687" y="1991718"/>
              <a:ext cx="188994" cy="26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733" i="1" dirty="0">
                  <a:solidFill>
                    <a:srgbClr val="FFFFFF"/>
                  </a:solidFill>
                </a:rPr>
                <a:t>f</a:t>
              </a:r>
            </a:p>
          </p:txBody>
        </p:sp>
        <p:sp>
          <p:nvSpPr>
            <p:cNvPr id="58" name="57 CuadroTexto"/>
            <p:cNvSpPr txBox="1"/>
            <p:nvPr/>
          </p:nvSpPr>
          <p:spPr>
            <a:xfrm>
              <a:off x="2762089" y="1991718"/>
              <a:ext cx="223860" cy="26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733" i="1" dirty="0">
                  <a:solidFill>
                    <a:srgbClr val="FFFFFF"/>
                  </a:solidFill>
                </a:rPr>
                <a:t>g</a:t>
              </a:r>
            </a:p>
          </p:txBody>
        </p:sp>
        <p:sp>
          <p:nvSpPr>
            <p:cNvPr id="59" name="58 Rectángulo redondeado"/>
            <p:cNvSpPr/>
            <p:nvPr/>
          </p:nvSpPr>
          <p:spPr bwMode="auto">
            <a:xfrm>
              <a:off x="5327196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733">
                <a:solidFill>
                  <a:srgbClr val="000000"/>
                </a:solidFill>
              </a:endParaRPr>
            </a:p>
          </p:txBody>
        </p:sp>
        <p:sp>
          <p:nvSpPr>
            <p:cNvPr id="60" name="59 CuadroTexto"/>
            <p:cNvSpPr txBox="1"/>
            <p:nvPr/>
          </p:nvSpPr>
          <p:spPr>
            <a:xfrm>
              <a:off x="6603595" y="588617"/>
              <a:ext cx="81241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3200" i="1" dirty="0">
                  <a:solidFill>
                    <a:srgbClr val="FFFFFF"/>
                  </a:solidFill>
                  <a:latin typeface="Algerian" pitchFamily="82" charset="0"/>
                </a:rPr>
                <a:t>C </a:t>
              </a:r>
              <a:r>
                <a:rPr lang="en-GB" sz="3200" i="1" baseline="32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</a:p>
          </p:txBody>
        </p:sp>
        <p:cxnSp>
          <p:nvCxnSpPr>
            <p:cNvPr id="61" name="60 Conector recto"/>
            <p:cNvCxnSpPr/>
            <p:nvPr/>
          </p:nvCxnSpPr>
          <p:spPr bwMode="auto">
            <a:xfrm flipV="1">
              <a:off x="6143172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61 Conector recto"/>
            <p:cNvCxnSpPr/>
            <p:nvPr/>
          </p:nvCxnSpPr>
          <p:spPr bwMode="auto">
            <a:xfrm flipH="1" flipV="1">
              <a:off x="7193665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63" name="6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4182" y="1484710"/>
              <a:ext cx="839483" cy="546100"/>
            </a:xfrm>
            <a:prstGeom prst="rect">
              <a:avLst/>
            </a:prstGeom>
          </p:spPr>
        </p:pic>
        <p:pic>
          <p:nvPicPr>
            <p:cNvPr id="64" name="6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33" y="2634746"/>
              <a:ext cx="723607" cy="723607"/>
            </a:xfrm>
            <a:prstGeom prst="rect">
              <a:avLst/>
            </a:prstGeom>
          </p:spPr>
        </p:pic>
        <p:pic>
          <p:nvPicPr>
            <p:cNvPr id="65" name="64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7826" y="2690807"/>
              <a:ext cx="1168518" cy="750894"/>
            </a:xfrm>
            <a:prstGeom prst="rect">
              <a:avLst/>
            </a:prstGeom>
          </p:spPr>
        </p:pic>
        <p:sp>
          <p:nvSpPr>
            <p:cNvPr id="66" name="65 CuadroTexto"/>
            <p:cNvSpPr txBox="1"/>
            <p:nvPr/>
          </p:nvSpPr>
          <p:spPr>
            <a:xfrm>
              <a:off x="6478634" y="1183023"/>
              <a:ext cx="77805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67" name="66 CuadroTexto"/>
            <p:cNvSpPr txBox="1"/>
            <p:nvPr/>
          </p:nvSpPr>
          <p:spPr>
            <a:xfrm>
              <a:off x="5655973" y="2419803"/>
              <a:ext cx="778050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7066329" y="2429197"/>
              <a:ext cx="950549" cy="238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467" dirty="0">
                  <a:solidFill>
                    <a:srgbClr val="FFFFFF"/>
                  </a:solidFill>
                </a:rPr>
                <a:t>1D movement</a:t>
              </a:r>
              <a:endParaRPr lang="en-GB" sz="800" dirty="0">
                <a:solidFill>
                  <a:srgbClr val="FFFFFF"/>
                </a:solidFill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6063399" y="2002604"/>
              <a:ext cx="316433" cy="26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733" i="1" dirty="0">
                  <a:solidFill>
                    <a:srgbClr val="FFFFFF"/>
                  </a:solidFill>
                </a:rPr>
                <a:t>f </a:t>
              </a:r>
              <a:r>
                <a:rPr lang="en-GB" sz="1733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  <p:cxnSp>
          <p:nvCxnSpPr>
            <p:cNvPr id="71" name="70 Conector recto de flecha"/>
            <p:cNvCxnSpPr>
              <a:endCxn id="59" idx="1"/>
            </p:cNvCxnSpPr>
            <p:nvPr/>
          </p:nvCxnSpPr>
          <p:spPr bwMode="auto">
            <a:xfrm>
              <a:off x="3835400" y="2221905"/>
              <a:ext cx="149179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71 Rectángulo"/>
            <p:cNvSpPr/>
            <p:nvPr/>
          </p:nvSpPr>
          <p:spPr>
            <a:xfrm>
              <a:off x="4315380" y="1876921"/>
              <a:ext cx="45709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867" i="1" dirty="0">
                  <a:solidFill>
                    <a:srgbClr val="FFFFFF"/>
                  </a:solidFill>
                  <a:latin typeface="Algerian" pitchFamily="82" charset="0"/>
                </a:rPr>
                <a:t>F </a:t>
              </a:r>
              <a:r>
                <a:rPr lang="en-GB" sz="1867" i="1" baseline="30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  <a:r>
                <a:rPr lang="en-GB" sz="1867" i="1" dirty="0">
                  <a:solidFill>
                    <a:srgbClr val="FFFFFF"/>
                  </a:solidFill>
                  <a:latin typeface="Algerian" pitchFamily="82" charset="0"/>
                </a:rPr>
                <a:t> 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960943" y="2327046"/>
              <a:ext cx="1207301" cy="2230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33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(Opposite </a:t>
              </a:r>
              <a:r>
                <a:rPr lang="en-GB" sz="1333" dirty="0" err="1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Functor</a:t>
              </a:r>
              <a:r>
                <a:rPr lang="en-GB" sz="1333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GB" sz="14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357057" y="1986899"/>
              <a:ext cx="351299" cy="269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733" i="1" dirty="0">
                  <a:solidFill>
                    <a:srgbClr val="FFFFFF"/>
                  </a:solidFill>
                </a:rPr>
                <a:t>g </a:t>
              </a:r>
              <a:r>
                <a:rPr lang="en-GB" sz="1733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</p:grp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1009651" y="867377"/>
            <a:ext cx="103187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Here’s another example :</a:t>
            </a:r>
            <a:endParaRPr lang="en-US" altLang="x-none" sz="2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53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825578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Functional Equivalence in terms of </a:t>
            </a:r>
            <a:r>
              <a:rPr lang="en-US" altLang="zh-CN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communitivity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1009651" y="867377"/>
            <a:ext cx="103187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Two paths that start and end on the same source/destination pairs represents: </a:t>
            </a:r>
            <a:r>
              <a:rPr lang="en-US" altLang="zh-CN" sz="24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two functions (morphisms) that “commutes”</a:t>
            </a:r>
            <a:endParaRPr lang="en-US" altLang="x-none" sz="24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8214789">
                <a:off x="7693630" y="2047327"/>
                <a:ext cx="1009955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14789">
                <a:off x="5770487" y="1535414"/>
                <a:ext cx="756937" cy="295915"/>
              </a:xfrm>
              <a:prstGeom prst="rect">
                <a:avLst/>
              </a:prstGeom>
              <a:blipFill rotWithShape="0">
                <a:blip r:embed="rId5"/>
                <a:stretch>
                  <a:fillRect l="-31818" t="-19697" r="-18182" b="-12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7"/>
              <p:cNvSpPr txBox="1"/>
              <p:nvPr/>
            </p:nvSpPr>
            <p:spPr>
              <a:xfrm rot="3764474">
                <a:off x="8238856" y="2096526"/>
                <a:ext cx="1125243" cy="362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64474">
                <a:off x="6179197" y="1572298"/>
                <a:ext cx="843821" cy="271806"/>
              </a:xfrm>
              <a:prstGeom prst="rect">
                <a:avLst/>
              </a:prstGeom>
              <a:blipFill rotWithShape="0">
                <a:blip r:embed="rId6"/>
                <a:stretch>
                  <a:fillRect l="-57692" t="-19444" r="-38462" b="-27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17"/>
              <p:cNvSpPr txBox="1"/>
              <p:nvPr/>
            </p:nvSpPr>
            <p:spPr>
              <a:xfrm>
                <a:off x="7892189" y="2462151"/>
                <a:ext cx="1120307" cy="391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5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41" y="1846613"/>
                <a:ext cx="840102" cy="293798"/>
              </a:xfrm>
              <a:prstGeom prst="rect">
                <a:avLst/>
              </a:prstGeom>
              <a:blipFill rotWithShape="0">
                <a:blip r:embed="rId7"/>
                <a:stretch>
                  <a:fillRect l="-7971" t="-81250" r="-7971" b="-1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35"/>
              <p:cNvSpPr>
                <a:spLocks noChangeArrowheads="1"/>
              </p:cNvSpPr>
              <p:nvPr/>
            </p:nvSpPr>
            <p:spPr bwMode="auto">
              <a:xfrm>
                <a:off x="5745077" y="2033639"/>
                <a:ext cx="148502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h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◦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2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8807" y="1525229"/>
                <a:ext cx="111376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918" t="-93443" b="-1213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7"/>
              <p:cNvSpPr txBox="1"/>
              <p:nvPr/>
            </p:nvSpPr>
            <p:spPr>
              <a:xfrm>
                <a:off x="7929989" y="4292893"/>
                <a:ext cx="1077859" cy="362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𝑞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491" y="3219670"/>
                <a:ext cx="808683" cy="271806"/>
              </a:xfrm>
              <a:prstGeom prst="rect">
                <a:avLst/>
              </a:prstGeom>
              <a:blipFill rotWithShape="0">
                <a:blip r:embed="rId9"/>
                <a:stretch>
                  <a:fillRect l="-8333" t="-93333" r="-9091" b="-1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7"/>
              <p:cNvSpPr txBox="1"/>
              <p:nvPr/>
            </p:nvSpPr>
            <p:spPr>
              <a:xfrm>
                <a:off x="7925716" y="3152632"/>
                <a:ext cx="1115754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9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6" y="2364473"/>
                <a:ext cx="837089" cy="295915"/>
              </a:xfrm>
              <a:prstGeom prst="rect">
                <a:avLst/>
              </a:prstGeom>
              <a:blipFill rotWithShape="0">
                <a:blip r:embed="rId10"/>
                <a:stretch>
                  <a:fillRect l="-8029" t="-79167" r="-8759" b="-1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7"/>
              <p:cNvSpPr txBox="1"/>
              <p:nvPr/>
            </p:nvSpPr>
            <p:spPr>
              <a:xfrm rot="5400000">
                <a:off x="8537744" y="3777030"/>
                <a:ext cx="1163716" cy="3621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altLang="zh-CN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1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403364" y="2832676"/>
                <a:ext cx="872675" cy="271806"/>
              </a:xfrm>
              <a:prstGeom prst="rect">
                <a:avLst/>
              </a:prstGeom>
              <a:blipFill rotWithShape="0">
                <a:blip r:embed="rId11"/>
                <a:stretch>
                  <a:fillRect l="-143182" t="-7639" r="-95455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7"/>
              <p:cNvSpPr txBox="1"/>
              <p:nvPr/>
            </p:nvSpPr>
            <p:spPr>
              <a:xfrm rot="5400000">
                <a:off x="7393520" y="3762748"/>
                <a:ext cx="1117805" cy="391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377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1867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67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1867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45612" y="2821980"/>
                <a:ext cx="837409" cy="293798"/>
              </a:xfrm>
              <a:prstGeom prst="rect">
                <a:avLst/>
              </a:prstGeom>
              <a:blipFill rotWithShape="0">
                <a:blip r:embed="rId12"/>
                <a:stretch>
                  <a:fillRect l="-129167" t="-7971" r="-83333" b="-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35"/>
              <p:cNvSpPr>
                <a:spLocks noChangeArrowheads="1"/>
              </p:cNvSpPr>
              <p:nvPr/>
            </p:nvSpPr>
            <p:spPr bwMode="auto">
              <a:xfrm>
                <a:off x="5784483" y="3626985"/>
                <a:ext cx="1791168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91437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q ◦ k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 ◦ f</a:t>
                </a:r>
                <a:r>
                  <a:rPr lang="zh-CN" altLang="en-US" sz="24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24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55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8362" y="2720238"/>
                <a:ext cx="1343376" cy="646331"/>
              </a:xfrm>
              <a:prstGeom prst="rect">
                <a:avLst/>
              </a:prstGeom>
              <a:blipFill rotWithShape="0">
                <a:blip r:embed="rId13"/>
                <a:stretch>
                  <a:fillRect l="-4091" t="-11321" b="-698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830453" y="1999970"/>
            <a:ext cx="4393190" cy="1159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733" dirty="0">
                <a:solidFill>
                  <a:srgbClr val="FFFFFF"/>
                </a:solidFill>
              </a:rPr>
              <a:t>The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crucial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aspect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of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a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category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is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that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733" dirty="0">
                <a:solidFill>
                  <a:srgbClr val="FFFFFF"/>
                </a:solidFill>
              </a:rPr>
              <a:t>two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appropriately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compatible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arrows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can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endParaRPr kumimoji="1" lang="en-US" altLang="zh-CN" sz="1733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733" dirty="0">
                <a:solidFill>
                  <a:srgbClr val="FFFFFF"/>
                </a:solidFill>
              </a:rPr>
              <a:t>be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combined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(by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composition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)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to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form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a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r>
              <a:rPr kumimoji="1" lang="en-US" altLang="zh-CN" sz="1733" dirty="0">
                <a:solidFill>
                  <a:srgbClr val="FFFFFF"/>
                </a:solidFill>
              </a:rPr>
              <a:t>third</a:t>
            </a:r>
            <a:r>
              <a:rPr kumimoji="1" lang="zh-CN" altLang="en-US" sz="1733" dirty="0">
                <a:solidFill>
                  <a:srgbClr val="FFFFFF"/>
                </a:solidFill>
              </a:rPr>
              <a:t> </a:t>
            </a:r>
            <a:endParaRPr kumimoji="1" lang="en-US" altLang="zh-CN" sz="1733" dirty="0">
              <a:solidFill>
                <a:srgbClr val="FFFFFF"/>
              </a:solidFill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733" dirty="0">
                <a:solidFill>
                  <a:srgbClr val="FFFFFF"/>
                </a:solidFill>
              </a:rPr>
              <a:t>arrow.</a:t>
            </a:r>
            <a:endParaRPr kumimoji="1" lang="zh-CN" altLang="en-US" sz="1733" dirty="0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9002802" y="3320838"/>
            <a:ext cx="116007" cy="11600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9002801" y="4492781"/>
            <a:ext cx="116007" cy="11600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7834187" y="3329262"/>
            <a:ext cx="116007" cy="11600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7834186" y="4488759"/>
            <a:ext cx="116007" cy="116007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60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学习行为数据的三层次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00" y="1417639"/>
            <a:ext cx="6909296" cy="497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4466" y="1945211"/>
            <a:ext cx="228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细黑"/>
                <a:ea typeface="华文细黑"/>
                <a:cs typeface="华文细黑"/>
              </a:rPr>
              <a:t>法学／社会科学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28511" y="3066652"/>
            <a:ext cx="2639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华文细黑"/>
                <a:ea typeface="华文细黑"/>
                <a:cs typeface="华文细黑"/>
              </a:rPr>
              <a:t>建筑学院／生物系统</a:t>
            </a:r>
            <a:r>
              <a:rPr lang="en-US" altLang="zh-CN" sz="2000" dirty="0">
                <a:latin typeface="华文细黑"/>
                <a:ea typeface="华文细黑"/>
                <a:cs typeface="华文细黑"/>
              </a:rPr>
              <a:t>/</a:t>
            </a:r>
            <a:r>
              <a:rPr lang="zh-CN" altLang="en-US" sz="2000" dirty="0">
                <a:latin typeface="华文细黑"/>
                <a:ea typeface="华文细黑"/>
                <a:cs typeface="华文细黑"/>
              </a:rPr>
              <a:t>电子化控制系统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28512" y="4286694"/>
            <a:ext cx="263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华文细黑"/>
                <a:ea typeface="华文细黑"/>
                <a:cs typeface="华文细黑"/>
              </a:rPr>
              <a:t>生命科学／基础力学／电子元器件</a:t>
            </a:r>
            <a:endParaRPr lang="en-US" sz="2000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2986" y="6465585"/>
            <a:ext cx="6263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黑体"/>
                <a:ea typeface="黑体"/>
                <a:cs typeface="黑体"/>
              </a:rPr>
              <a:t>图片来源：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 UNESCO IITE Policy Brief on </a:t>
            </a:r>
            <a:r>
              <a:rPr lang="en-US" sz="1100" dirty="0">
                <a:latin typeface="黑体"/>
                <a:ea typeface="黑体"/>
                <a:cs typeface="黑体"/>
              </a:rPr>
              <a:t>Learning Analytics  </a:t>
            </a:r>
            <a:r>
              <a:rPr lang="zh-CN" altLang="en-US" sz="1100" dirty="0">
                <a:latin typeface="黑体"/>
                <a:ea typeface="黑体"/>
                <a:cs typeface="黑体"/>
              </a:rPr>
              <a:t>作者：</a:t>
            </a:r>
            <a:r>
              <a:rPr lang="en-US" altLang="zh-CN" sz="1100" dirty="0">
                <a:latin typeface="黑体"/>
                <a:ea typeface="黑体"/>
                <a:cs typeface="黑体"/>
              </a:rPr>
              <a:t>Simon Buckingham Shum</a:t>
            </a:r>
            <a:r>
              <a:rPr lang="en-US" sz="1100" dirty="0">
                <a:latin typeface="黑体"/>
                <a:ea typeface="黑体"/>
                <a:cs typeface="黑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2127251"/>
            <a:ext cx="12192000" cy="26035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4730751"/>
            <a:ext cx="12192000" cy="84667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3201643" y="3053968"/>
            <a:ext cx="5788764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67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02. Real life diagrams</a:t>
            </a:r>
            <a:endParaRPr lang="zh-CN" altLang="en-US" sz="4267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3930649" y="4036484"/>
            <a:ext cx="4279900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3956049" y="2851151"/>
            <a:ext cx="4279900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947011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1050839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 Diagram of Product Development Process by Bill </a:t>
            </a:r>
            <a:r>
              <a:rPr lang="en-US" altLang="zh-CN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Aulet</a:t>
            </a: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of MIT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pic>
        <p:nvPicPr>
          <p:cNvPr id="1026" name="Picture 2" descr="mage result for Disiciplined Entrepreneu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1040387"/>
            <a:ext cx="5314919" cy="53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isiciplined Entrepreneur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3839" y="742951"/>
            <a:ext cx="5787940" cy="590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92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/>
          <p:cNvCxnSpPr/>
          <p:nvPr/>
        </p:nvCxnSpPr>
        <p:spPr>
          <a:xfrm>
            <a:off x="6111535" y="934116"/>
            <a:ext cx="0" cy="4954235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1049999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8" name="Rectangle 97"/>
          <p:cNvSpPr/>
          <p:nvPr/>
        </p:nvSpPr>
        <p:spPr>
          <a:xfrm>
            <a:off x="2220681" y="2030681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220681" y="2812474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Opportunities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220681" y="3594267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Opportunities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220681" y="4376059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Project Idea</a:t>
            </a:r>
          </a:p>
        </p:txBody>
      </p:sp>
      <p:sp>
        <p:nvSpPr>
          <p:cNvPr id="102" name="Oval 101"/>
          <p:cNvSpPr/>
          <p:nvPr/>
        </p:nvSpPr>
        <p:spPr>
          <a:xfrm>
            <a:off x="3776349" y="2404426"/>
            <a:ext cx="1341921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Identify Opportunities</a:t>
            </a:r>
          </a:p>
        </p:txBody>
      </p:sp>
      <p:cxnSp>
        <p:nvCxnSpPr>
          <p:cNvPr id="103" name="Straight Arrow Connector 102"/>
          <p:cNvCxnSpPr>
            <a:stCxn id="100" idx="3"/>
            <a:endCxn id="104" idx="1"/>
          </p:cNvCxnSpPr>
          <p:nvPr/>
        </p:nvCxnSpPr>
        <p:spPr>
          <a:xfrm>
            <a:off x="3443845" y="2294742"/>
            <a:ext cx="529025" cy="1853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4" idx="3"/>
            <a:endCxn id="101" idx="3"/>
          </p:cNvCxnSpPr>
          <p:nvPr/>
        </p:nvCxnSpPr>
        <p:spPr>
          <a:xfrm flipH="1">
            <a:off x="3443845" y="2845631"/>
            <a:ext cx="529025" cy="2309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3776349" y="3211624"/>
            <a:ext cx="1341921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Evaluate and Prioritize Project</a:t>
            </a:r>
          </a:p>
        </p:txBody>
      </p:sp>
      <p:cxnSp>
        <p:nvCxnSpPr>
          <p:cNvPr id="106" name="Straight Arrow Connector 105"/>
          <p:cNvCxnSpPr>
            <a:stCxn id="101" idx="3"/>
            <a:endCxn id="109" idx="1"/>
          </p:cNvCxnSpPr>
          <p:nvPr/>
        </p:nvCxnSpPr>
        <p:spPr>
          <a:xfrm>
            <a:off x="3443845" y="3076535"/>
            <a:ext cx="529025" cy="21078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9" idx="3"/>
            <a:endCxn id="102" idx="3"/>
          </p:cNvCxnSpPr>
          <p:nvPr/>
        </p:nvCxnSpPr>
        <p:spPr>
          <a:xfrm flipH="1">
            <a:off x="3443845" y="3652829"/>
            <a:ext cx="529025" cy="20550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3739153" y="3982533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Allocate Pre-project Planning</a:t>
            </a:r>
          </a:p>
        </p:txBody>
      </p:sp>
      <p:cxnSp>
        <p:nvCxnSpPr>
          <p:cNvPr id="109" name="Straight Arrow Connector 108"/>
          <p:cNvCxnSpPr>
            <a:stCxn id="102" idx="3"/>
          </p:cNvCxnSpPr>
          <p:nvPr/>
        </p:nvCxnSpPr>
        <p:spPr>
          <a:xfrm>
            <a:off x="3443844" y="3858329"/>
            <a:ext cx="497325" cy="19990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103" idx="3"/>
          </p:cNvCxnSpPr>
          <p:nvPr/>
        </p:nvCxnSpPr>
        <p:spPr>
          <a:xfrm flipH="1">
            <a:off x="3443844" y="4423737"/>
            <a:ext cx="497325" cy="2163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712509" y="3225978"/>
            <a:ext cx="1341921" cy="63235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163037" y="4713846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Customer Needs Raw Data</a:t>
            </a:r>
          </a:p>
        </p:txBody>
      </p:sp>
      <p:sp>
        <p:nvSpPr>
          <p:cNvPr id="113" name="Oval 112"/>
          <p:cNvSpPr/>
          <p:nvPr/>
        </p:nvSpPr>
        <p:spPr>
          <a:xfrm>
            <a:off x="5443865" y="4900721"/>
            <a:ext cx="1379449" cy="516905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1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Gathering Raw Data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163037" y="3673750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Customer Needs</a:t>
            </a:r>
          </a:p>
        </p:txBody>
      </p:sp>
      <p:sp>
        <p:nvSpPr>
          <p:cNvPr id="115" name="Oval 114"/>
          <p:cNvSpPr/>
          <p:nvPr/>
        </p:nvSpPr>
        <p:spPr>
          <a:xfrm>
            <a:off x="9767202" y="4233560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53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Interpret raw </a:t>
            </a:r>
            <a:r>
              <a:rPr lang="en-US" sz="85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853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sz="85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 terms of customer need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8163037" y="2565905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Customer Needs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6823313" y="4977907"/>
            <a:ext cx="1339727" cy="18126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3" idx="1"/>
          </p:cNvCxnSpPr>
          <p:nvPr/>
        </p:nvCxnSpPr>
        <p:spPr>
          <a:xfrm flipH="1" flipV="1">
            <a:off x="1383468" y="3858329"/>
            <a:ext cx="837213" cy="7817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00" idx="1"/>
          </p:cNvCxnSpPr>
          <p:nvPr/>
        </p:nvCxnSpPr>
        <p:spPr>
          <a:xfrm flipV="1">
            <a:off x="1383468" y="2294743"/>
            <a:ext cx="837213" cy="93123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9731573" y="3117441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 the relative importance</a:t>
            </a:r>
          </a:p>
        </p:txBody>
      </p: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9386201" y="4674765"/>
            <a:ext cx="583017" cy="30314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3"/>
          </p:cNvCxnSpPr>
          <p:nvPr/>
        </p:nvCxnSpPr>
        <p:spPr>
          <a:xfrm flipV="1">
            <a:off x="9386201" y="3558647"/>
            <a:ext cx="547388" cy="37916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5" idx="1"/>
          </p:cNvCxnSpPr>
          <p:nvPr/>
        </p:nvCxnSpPr>
        <p:spPr>
          <a:xfrm flipH="1" flipV="1">
            <a:off x="9386201" y="3937812"/>
            <a:ext cx="583016" cy="3714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1" idx="1"/>
          </p:cNvCxnSpPr>
          <p:nvPr/>
        </p:nvCxnSpPr>
        <p:spPr>
          <a:xfrm flipH="1" flipV="1">
            <a:off x="9386201" y="2829968"/>
            <a:ext cx="547387" cy="36317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07" idx="4"/>
            <a:endCxn id="112" idx="1"/>
          </p:cNvCxnSpPr>
          <p:nvPr/>
        </p:nvCxnSpPr>
        <p:spPr>
          <a:xfrm>
            <a:off x="7216269" y="4087585"/>
            <a:ext cx="946769" cy="89032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6" idx="1"/>
            <a:endCxn id="807" idx="0"/>
          </p:cNvCxnSpPr>
          <p:nvPr/>
        </p:nvCxnSpPr>
        <p:spPr>
          <a:xfrm flipH="1">
            <a:off x="7216269" y="2829967"/>
            <a:ext cx="946769" cy="62526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23535" y="1376365"/>
            <a:ext cx="11020296" cy="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496861" y="960968"/>
            <a:ext cx="13500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284639" y="970535"/>
            <a:ext cx="300114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Identify Customer Needs</a:t>
            </a:r>
            <a:endParaRPr lang="en-US" sz="1867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523535" y="914399"/>
            <a:ext cx="0" cy="4954235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9971850" y="1534813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Establishing technical specification</a:t>
            </a:r>
          </a:p>
        </p:txBody>
      </p:sp>
      <p:cxnSp>
        <p:nvCxnSpPr>
          <p:cNvPr id="135" name="Straight Arrow Connector 134"/>
          <p:cNvCxnSpPr>
            <a:stCxn id="116" idx="3"/>
          </p:cNvCxnSpPr>
          <p:nvPr/>
        </p:nvCxnSpPr>
        <p:spPr>
          <a:xfrm flipV="1">
            <a:off x="9386201" y="1793267"/>
            <a:ext cx="585649" cy="103670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11351299" y="1793265"/>
            <a:ext cx="726043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9971850" y="2185138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Collecting competitive benchmarking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11351299" y="2443590"/>
            <a:ext cx="726043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6" idx="3"/>
          </p:cNvCxnSpPr>
          <p:nvPr/>
        </p:nvCxnSpPr>
        <p:spPr>
          <a:xfrm flipV="1">
            <a:off x="9386201" y="2443590"/>
            <a:ext cx="585649" cy="38637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9971849" y="5215220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Re-evaluate Result and Process</a:t>
            </a:r>
          </a:p>
        </p:txBody>
      </p:sp>
      <p:cxnSp>
        <p:nvCxnSpPr>
          <p:cNvPr id="141" name="Straight Arrow Connector 140"/>
          <p:cNvCxnSpPr>
            <a:stCxn id="140" idx="2"/>
            <a:endCxn id="112" idx="3"/>
          </p:cNvCxnSpPr>
          <p:nvPr/>
        </p:nvCxnSpPr>
        <p:spPr>
          <a:xfrm flipH="1" flipV="1">
            <a:off x="9386200" y="4977909"/>
            <a:ext cx="585648" cy="49576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40" idx="6"/>
          </p:cNvCxnSpPr>
          <p:nvPr/>
        </p:nvCxnSpPr>
        <p:spPr>
          <a:xfrm flipH="1">
            <a:off x="11351297" y="5473672"/>
            <a:ext cx="585648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1543831" y="928678"/>
            <a:ext cx="0" cy="4954471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Straight Arrow Connector 801"/>
          <p:cNvCxnSpPr>
            <a:stCxn id="101" idx="3"/>
            <a:endCxn id="113" idx="2"/>
          </p:cNvCxnSpPr>
          <p:nvPr/>
        </p:nvCxnSpPr>
        <p:spPr>
          <a:xfrm>
            <a:off x="3443845" y="4640122"/>
            <a:ext cx="2000020" cy="51905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Oval 806"/>
          <p:cNvSpPr/>
          <p:nvPr/>
        </p:nvSpPr>
        <p:spPr>
          <a:xfrm>
            <a:off x="6545308" y="3455234"/>
            <a:ext cx="1341921" cy="63235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33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</p:spTree>
    <p:extLst>
      <p:ext uri="{BB962C8B-B14F-4D97-AF65-F5344CB8AC3E}">
        <p14:creationId xmlns:p14="http://schemas.microsoft.com/office/powerpoint/2010/main" val="290652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6111535" y="934116"/>
            <a:ext cx="0" cy="4954235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1049999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0" name="Oval 59"/>
          <p:cNvSpPr/>
          <p:nvPr/>
        </p:nvSpPr>
        <p:spPr>
          <a:xfrm>
            <a:off x="693262" y="1736285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Establishing technical specification</a:t>
            </a:r>
          </a:p>
        </p:txBody>
      </p:sp>
      <p:cxnSp>
        <p:nvCxnSpPr>
          <p:cNvPr id="61" name="Straight Arrow Connector 60"/>
          <p:cNvCxnSpPr>
            <a:stCxn id="60" idx="5"/>
            <a:endCxn id="64" idx="1"/>
          </p:cNvCxnSpPr>
          <p:nvPr/>
        </p:nvCxnSpPr>
        <p:spPr>
          <a:xfrm>
            <a:off x="1870695" y="2177491"/>
            <a:ext cx="927888" cy="19349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93262" y="2582805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Collecting competitive benchmarking</a:t>
            </a:r>
          </a:p>
        </p:txBody>
      </p:sp>
      <p:cxnSp>
        <p:nvCxnSpPr>
          <p:cNvPr id="63" name="Straight Arrow Connector 62"/>
          <p:cNvCxnSpPr>
            <a:stCxn id="62" idx="5"/>
            <a:endCxn id="65" idx="1"/>
          </p:cNvCxnSpPr>
          <p:nvPr/>
        </p:nvCxnSpPr>
        <p:spPr>
          <a:xfrm>
            <a:off x="1870695" y="3024011"/>
            <a:ext cx="927888" cy="3571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798583" y="2106922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List of Metric Specifications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798583" y="3117074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Competitive Evaluation List</a:t>
            </a:r>
          </a:p>
        </p:txBody>
      </p:sp>
      <p:cxnSp>
        <p:nvCxnSpPr>
          <p:cNvPr id="66" name="Straight Arrow Connector 65"/>
          <p:cNvCxnSpPr>
            <a:stCxn id="64" idx="1"/>
            <a:endCxn id="62" idx="7"/>
          </p:cNvCxnSpPr>
          <p:nvPr/>
        </p:nvCxnSpPr>
        <p:spPr>
          <a:xfrm flipH="1">
            <a:off x="1870695" y="2370985"/>
            <a:ext cx="927888" cy="28751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798583" y="4112487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Target Specification List</a:t>
            </a:r>
          </a:p>
        </p:txBody>
      </p:sp>
      <p:sp>
        <p:nvSpPr>
          <p:cNvPr id="68" name="Oval 67"/>
          <p:cNvSpPr/>
          <p:nvPr/>
        </p:nvSpPr>
        <p:spPr>
          <a:xfrm>
            <a:off x="4309488" y="3577234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Set Ideal marginal value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251051" y="2836393"/>
            <a:ext cx="428189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021915" y="3279689"/>
            <a:ext cx="489588" cy="37324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021746" y="4018439"/>
            <a:ext cx="489757" cy="35811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771586" y="4124266"/>
            <a:ext cx="1379449" cy="51690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Re-evaluate Result and Process</a:t>
            </a:r>
          </a:p>
        </p:txBody>
      </p:sp>
      <p:cxnSp>
        <p:nvCxnSpPr>
          <p:cNvPr id="74" name="Straight Arrow Connector 73"/>
          <p:cNvCxnSpPr>
            <a:stCxn id="67" idx="1"/>
            <a:endCxn id="73" idx="6"/>
          </p:cNvCxnSpPr>
          <p:nvPr/>
        </p:nvCxnSpPr>
        <p:spPr>
          <a:xfrm flipH="1">
            <a:off x="2151035" y="4376550"/>
            <a:ext cx="647548" cy="616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3" idx="2"/>
          </p:cNvCxnSpPr>
          <p:nvPr/>
        </p:nvCxnSpPr>
        <p:spPr>
          <a:xfrm flipH="1" flipV="1">
            <a:off x="216827" y="4376550"/>
            <a:ext cx="554759" cy="616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8027449" y="5120341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List of </a:t>
            </a:r>
            <a:r>
              <a:rPr lang="en-US" sz="1100">
                <a:solidFill>
                  <a:srgbClr val="92D050"/>
                </a:solidFill>
              </a:rPr>
              <a:t>Concept Generation</a:t>
            </a:r>
            <a:endParaRPr lang="en-US" sz="1100" dirty="0">
              <a:solidFill>
                <a:srgbClr val="92D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027449" y="4220391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List of Concept Screening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027449" y="3330215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List of Concept Scoring</a:t>
            </a:r>
          </a:p>
        </p:txBody>
      </p:sp>
      <p:sp>
        <p:nvSpPr>
          <p:cNvPr id="79" name="Oval 78"/>
          <p:cNvSpPr/>
          <p:nvPr/>
        </p:nvSpPr>
        <p:spPr>
          <a:xfrm>
            <a:off x="5394902" y="5435970"/>
            <a:ext cx="1379449" cy="516905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Determining concept generation</a:t>
            </a:r>
          </a:p>
        </p:txBody>
      </p:sp>
      <p:cxnSp>
        <p:nvCxnSpPr>
          <p:cNvPr id="80" name="Straight Arrow Connector 79"/>
          <p:cNvCxnSpPr>
            <a:stCxn id="67" idx="3"/>
            <a:endCxn id="79" idx="2"/>
          </p:cNvCxnSpPr>
          <p:nvPr/>
        </p:nvCxnSpPr>
        <p:spPr>
          <a:xfrm>
            <a:off x="4021746" y="4376550"/>
            <a:ext cx="1373156" cy="131787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6"/>
            <a:endCxn id="76" idx="1"/>
          </p:cNvCxnSpPr>
          <p:nvPr/>
        </p:nvCxnSpPr>
        <p:spPr>
          <a:xfrm flipV="1">
            <a:off x="6774351" y="5384403"/>
            <a:ext cx="1253099" cy="3100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411122" y="4658782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Screening </a:t>
            </a:r>
          </a:p>
        </p:txBody>
      </p:sp>
      <p:sp>
        <p:nvSpPr>
          <p:cNvPr id="83" name="Oval 82"/>
          <p:cNvSpPr/>
          <p:nvPr/>
        </p:nvSpPr>
        <p:spPr>
          <a:xfrm>
            <a:off x="6382218" y="3772736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Scoring</a:t>
            </a:r>
          </a:p>
        </p:txBody>
      </p:sp>
      <p:cxnSp>
        <p:nvCxnSpPr>
          <p:cNvPr id="84" name="Straight Arrow Connector 83"/>
          <p:cNvCxnSpPr>
            <a:stCxn id="76" idx="1"/>
          </p:cNvCxnSpPr>
          <p:nvPr/>
        </p:nvCxnSpPr>
        <p:spPr>
          <a:xfrm flipH="1" flipV="1">
            <a:off x="7660763" y="5089918"/>
            <a:ext cx="366687" cy="294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7"/>
            <a:endCxn id="77" idx="1"/>
          </p:cNvCxnSpPr>
          <p:nvPr/>
        </p:nvCxnSpPr>
        <p:spPr>
          <a:xfrm flipV="1">
            <a:off x="7588555" y="4484453"/>
            <a:ext cx="438895" cy="2500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3" idx="7"/>
            <a:endCxn id="78" idx="1"/>
          </p:cNvCxnSpPr>
          <p:nvPr/>
        </p:nvCxnSpPr>
        <p:spPr>
          <a:xfrm flipV="1">
            <a:off x="7559651" y="3594278"/>
            <a:ext cx="467799" cy="2541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1"/>
            <a:endCxn id="83" idx="5"/>
          </p:cNvCxnSpPr>
          <p:nvPr/>
        </p:nvCxnSpPr>
        <p:spPr>
          <a:xfrm flipH="1" flipV="1">
            <a:off x="7559651" y="4213941"/>
            <a:ext cx="467799" cy="27051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9537653" y="3762664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Re-evaluate  screening</a:t>
            </a:r>
          </a:p>
        </p:txBody>
      </p:sp>
      <p:cxnSp>
        <p:nvCxnSpPr>
          <p:cNvPr id="89" name="Straight Arrow Connector 88"/>
          <p:cNvCxnSpPr>
            <a:stCxn id="78" idx="3"/>
            <a:endCxn id="88" idx="1"/>
          </p:cNvCxnSpPr>
          <p:nvPr/>
        </p:nvCxnSpPr>
        <p:spPr>
          <a:xfrm>
            <a:off x="9250612" y="3594278"/>
            <a:ext cx="489056" cy="2440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8" idx="3"/>
            <a:endCxn id="77" idx="3"/>
          </p:cNvCxnSpPr>
          <p:nvPr/>
        </p:nvCxnSpPr>
        <p:spPr>
          <a:xfrm flipH="1">
            <a:off x="9250612" y="4203869"/>
            <a:ext cx="489056" cy="2805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8027449" y="2543639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List of Survey Result</a:t>
            </a:r>
          </a:p>
        </p:txBody>
      </p:sp>
      <p:sp>
        <p:nvSpPr>
          <p:cNvPr id="92" name="Oval 91"/>
          <p:cNvSpPr/>
          <p:nvPr/>
        </p:nvSpPr>
        <p:spPr>
          <a:xfrm>
            <a:off x="6382218" y="2950952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Surveying concept </a:t>
            </a:r>
          </a:p>
        </p:txBody>
      </p:sp>
      <p:cxnSp>
        <p:nvCxnSpPr>
          <p:cNvPr id="93" name="Straight Arrow Connector 92"/>
          <p:cNvCxnSpPr>
            <a:endCxn id="92" idx="5"/>
          </p:cNvCxnSpPr>
          <p:nvPr/>
        </p:nvCxnSpPr>
        <p:spPr>
          <a:xfrm flipH="1" flipV="1">
            <a:off x="7559651" y="3392158"/>
            <a:ext cx="467800" cy="20212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7"/>
            <a:endCxn id="91" idx="1"/>
          </p:cNvCxnSpPr>
          <p:nvPr/>
        </p:nvCxnSpPr>
        <p:spPr>
          <a:xfrm flipV="1">
            <a:off x="7559651" y="2807702"/>
            <a:ext cx="467799" cy="21894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6390529" y="2125828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Measuring &amp; interpreting concept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8027449" y="1721937"/>
            <a:ext cx="1223163" cy="5281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92D050"/>
                </a:solidFill>
              </a:rPr>
              <a:t>Final Product Concept</a:t>
            </a:r>
          </a:p>
        </p:txBody>
      </p:sp>
      <p:cxnSp>
        <p:nvCxnSpPr>
          <p:cNvPr id="97" name="Straight Arrow Connector 96"/>
          <p:cNvCxnSpPr>
            <a:stCxn id="91" idx="1"/>
            <a:endCxn id="95" idx="5"/>
          </p:cNvCxnSpPr>
          <p:nvPr/>
        </p:nvCxnSpPr>
        <p:spPr>
          <a:xfrm flipH="1" flipV="1">
            <a:off x="7567961" y="2567034"/>
            <a:ext cx="459488" cy="24066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5" idx="7"/>
            <a:endCxn id="96" idx="1"/>
          </p:cNvCxnSpPr>
          <p:nvPr/>
        </p:nvCxnSpPr>
        <p:spPr>
          <a:xfrm flipV="1">
            <a:off x="7567961" y="1985999"/>
            <a:ext cx="459488" cy="2155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9530000" y="2246673"/>
            <a:ext cx="1379449" cy="5169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B0F0"/>
                </a:solidFill>
              </a:rPr>
              <a:t>Reflect  the result and the process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523535" y="1376365"/>
            <a:ext cx="11020296" cy="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735048" y="970535"/>
            <a:ext cx="246894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Concept Generation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523535" y="914399"/>
            <a:ext cx="0" cy="4954235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1543831" y="928678"/>
            <a:ext cx="0" cy="4954471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2082003" y="960968"/>
            <a:ext cx="245124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Target Specification</a:t>
            </a:r>
          </a:p>
        </p:txBody>
      </p:sp>
      <p:cxnSp>
        <p:nvCxnSpPr>
          <p:cNvPr id="369" name="Straight Arrow Connector 368"/>
          <p:cNvCxnSpPr/>
          <p:nvPr/>
        </p:nvCxnSpPr>
        <p:spPr>
          <a:xfrm>
            <a:off x="216412" y="1991297"/>
            <a:ext cx="428189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Elbow Connector 404"/>
          <p:cNvCxnSpPr>
            <a:stCxn id="126" idx="6"/>
            <a:endCxn id="76" idx="3"/>
          </p:cNvCxnSpPr>
          <p:nvPr/>
        </p:nvCxnSpPr>
        <p:spPr bwMode="auto">
          <a:xfrm flipH="1">
            <a:off x="9250613" y="2505126"/>
            <a:ext cx="1658836" cy="2879277"/>
          </a:xfrm>
          <a:prstGeom prst="bentConnector3">
            <a:avLst>
              <a:gd name="adj1" fmla="val -18374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8" name="Straight Arrow Connector 407"/>
          <p:cNvCxnSpPr>
            <a:stCxn id="96" idx="3"/>
            <a:endCxn id="126" idx="1"/>
          </p:cNvCxnSpPr>
          <p:nvPr/>
        </p:nvCxnSpPr>
        <p:spPr>
          <a:xfrm>
            <a:off x="9250612" y="1985999"/>
            <a:ext cx="481403" cy="33637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324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571182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408" y="4585843"/>
            <a:ext cx="540245" cy="65705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771" y="2003702"/>
            <a:ext cx="1149372" cy="862589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819027" y="3640562"/>
            <a:ext cx="82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5B9BD5"/>
                </a:solidFill>
                <a:latin typeface="Algerian" pitchFamily="82" charset="0"/>
              </a:rPr>
              <a:t>D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37" y="2017741"/>
            <a:ext cx="831927" cy="831927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6828" y="4558545"/>
            <a:ext cx="701617" cy="701617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41" y="1781449"/>
            <a:ext cx="1275041" cy="127504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340" y="4448607"/>
            <a:ext cx="1347744" cy="848605"/>
          </a:xfrm>
          <a:prstGeom prst="rect">
            <a:avLst/>
          </a:prstGeom>
        </p:spPr>
      </p:pic>
      <p:cxnSp>
        <p:nvCxnSpPr>
          <p:cNvPr id="57" name="56 Conector recto de flecha"/>
          <p:cNvCxnSpPr/>
          <p:nvPr/>
        </p:nvCxnSpPr>
        <p:spPr bwMode="auto">
          <a:xfrm>
            <a:off x="5201143" y="3013957"/>
            <a:ext cx="0" cy="10877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697868" y="1730762"/>
            <a:ext cx="5860581" cy="128319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1509" y="1772887"/>
            <a:ext cx="637519" cy="6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697868" y="4101726"/>
            <a:ext cx="5860581" cy="1267173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4469" y="4171218"/>
            <a:ext cx="637519" cy="6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690119" y="2091647"/>
            <a:ext cx="491389" cy="3397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698510" y="2420566"/>
            <a:ext cx="1540261" cy="144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3819027" y="2091647"/>
            <a:ext cx="419744" cy="34334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2633961" y="4451449"/>
            <a:ext cx="660508" cy="4136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2633960" y="4892819"/>
            <a:ext cx="2004448" cy="215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3933027" y="4447975"/>
            <a:ext cx="705381" cy="4663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5178654" y="4909354"/>
            <a:ext cx="1538173" cy="50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5388143" y="2433705"/>
            <a:ext cx="1195893" cy="129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3819027" y="1268062"/>
            <a:ext cx="74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5B9BD5"/>
                </a:solidFill>
                <a:latin typeface="Algerian" pitchFamily="82" charset="0"/>
              </a:rPr>
              <a:t>C</a:t>
            </a:r>
          </a:p>
        </p:txBody>
      </p:sp>
      <p:sp>
        <p:nvSpPr>
          <p:cNvPr id="1036" name="1035 Rectángulo"/>
          <p:cNvSpPr/>
          <p:nvPr/>
        </p:nvSpPr>
        <p:spPr>
          <a:xfrm>
            <a:off x="3174403" y="2470236"/>
            <a:ext cx="54213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705135" y="1760504"/>
            <a:ext cx="3209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3886012" y="1748596"/>
            <a:ext cx="33695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5201144" y="3336108"/>
            <a:ext cx="108074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467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467" dirty="0">
              <a:solidFill>
                <a:srgbClr val="DBB76C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 bwMode="auto">
          <a:xfrm>
            <a:off x="2270861" y="2862367"/>
            <a:ext cx="0" cy="15989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69 Conector recto de flecha"/>
          <p:cNvCxnSpPr/>
          <p:nvPr/>
        </p:nvCxnSpPr>
        <p:spPr bwMode="auto">
          <a:xfrm>
            <a:off x="4813456" y="2637871"/>
            <a:ext cx="0" cy="18234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72 Conector recto de flecha"/>
          <p:cNvCxnSpPr/>
          <p:nvPr/>
        </p:nvCxnSpPr>
        <p:spPr bwMode="auto">
          <a:xfrm flipH="1">
            <a:off x="6999998" y="2921642"/>
            <a:ext cx="1" cy="15983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75 Rectángulo"/>
          <p:cNvSpPr/>
          <p:nvPr/>
        </p:nvSpPr>
        <p:spPr>
          <a:xfrm>
            <a:off x="8634145" y="2863569"/>
            <a:ext cx="1907323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2133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2133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2133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2133" dirty="0">
              <a:solidFill>
                <a:srgbClr val="DBB76C"/>
              </a:solidFill>
            </a:endParaRPr>
          </a:p>
        </p:txBody>
      </p:sp>
      <p:sp>
        <p:nvSpPr>
          <p:cNvPr id="77" name="76 CuadroTexto"/>
          <p:cNvSpPr txBox="1"/>
          <p:nvPr/>
        </p:nvSpPr>
        <p:spPr>
          <a:xfrm>
            <a:off x="8593904" y="3314973"/>
            <a:ext cx="300964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Maps similar structures across categories</a:t>
            </a:r>
            <a:endParaRPr lang="en-GB" sz="6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 redondeado"/>
          <p:cNvSpPr/>
          <p:nvPr/>
        </p:nvSpPr>
        <p:spPr bwMode="auto">
          <a:xfrm>
            <a:off x="8593905" y="2849668"/>
            <a:ext cx="2678964" cy="1283337"/>
          </a:xfrm>
          <a:prstGeom prst="roundRect">
            <a:avLst/>
          </a:prstGeom>
          <a:noFill/>
          <a:ln w="9525" cap="flat" cmpd="sng" algn="ctr">
            <a:solidFill>
              <a:srgbClr val="D6AC5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31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571182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7575" y="3321112"/>
            <a:ext cx="540245" cy="65705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7938" y="1410932"/>
            <a:ext cx="1149372" cy="862589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4775104" y="2733284"/>
            <a:ext cx="821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5B9BD5"/>
                </a:solidFill>
                <a:latin typeface="Algerian" pitchFamily="82" charset="0"/>
              </a:rPr>
              <a:t>C’’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3203" y="1424971"/>
            <a:ext cx="831927" cy="831927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994" y="3293814"/>
            <a:ext cx="701617" cy="701617"/>
          </a:xfrm>
          <a:prstGeom prst="rect">
            <a:avLst/>
          </a:prstGeom>
        </p:spPr>
      </p:pic>
      <p:sp>
        <p:nvSpPr>
          <p:cNvPr id="50" name="49 CuadroTexto"/>
          <p:cNvSpPr txBox="1"/>
          <p:nvPr/>
        </p:nvSpPr>
        <p:spPr>
          <a:xfrm>
            <a:off x="4775105" y="4473590"/>
            <a:ext cx="691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5B9BD5"/>
                </a:solidFill>
                <a:latin typeface="Algerian" pitchFamily="82" charset="0"/>
              </a:rPr>
              <a:t>C’’’</a:t>
            </a: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872" y="4825348"/>
            <a:ext cx="1157257" cy="1064169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508" y="1188680"/>
            <a:ext cx="1275041" cy="127504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107" y="3210658"/>
            <a:ext cx="1347744" cy="848605"/>
          </a:xfrm>
          <a:prstGeom prst="rect">
            <a:avLst/>
          </a:prstGeom>
        </p:spPr>
      </p:pic>
      <p:cxnSp>
        <p:nvCxnSpPr>
          <p:cNvPr id="57" name="56 Conector recto de flecha"/>
          <p:cNvCxnSpPr>
            <a:stCxn id="58" idx="2"/>
            <a:endCxn id="66" idx="0"/>
          </p:cNvCxnSpPr>
          <p:nvPr/>
        </p:nvCxnSpPr>
        <p:spPr bwMode="auto">
          <a:xfrm>
            <a:off x="4697327" y="2421189"/>
            <a:ext cx="0" cy="4158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767035" y="1137993"/>
            <a:ext cx="5860581" cy="128319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0675" y="1180118"/>
            <a:ext cx="637519" cy="6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767035" y="2836995"/>
            <a:ext cx="5860581" cy="1267173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635" y="2906487"/>
            <a:ext cx="637519" cy="6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67 Rectángulo redondeado"/>
          <p:cNvSpPr/>
          <p:nvPr/>
        </p:nvSpPr>
        <p:spPr bwMode="auto">
          <a:xfrm>
            <a:off x="1767035" y="4506587"/>
            <a:ext cx="5860581" cy="134476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pic>
        <p:nvPicPr>
          <p:cNvPr id="69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9771" y="4619199"/>
            <a:ext cx="637519" cy="6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501" y="5219740"/>
            <a:ext cx="1199924" cy="365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9963626" y="2432647"/>
            <a:ext cx="48282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867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733" dirty="0">
              <a:solidFill>
                <a:srgbClr val="000000"/>
              </a:solidFill>
            </a:endParaRPr>
          </a:p>
        </p:txBody>
      </p:sp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759286" y="1498878"/>
            <a:ext cx="491389" cy="33970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767676" y="1827797"/>
            <a:ext cx="1540261" cy="144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3888193" y="1498878"/>
            <a:ext cx="419744" cy="34334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2703127" y="3186718"/>
            <a:ext cx="660508" cy="4136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2703127" y="3628088"/>
            <a:ext cx="2004448" cy="215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4002194" y="3183245"/>
            <a:ext cx="705381" cy="4663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108 Conector recto de flecha"/>
          <p:cNvCxnSpPr>
            <a:stCxn id="1027" idx="0"/>
            <a:endCxn id="69" idx="1"/>
          </p:cNvCxnSpPr>
          <p:nvPr/>
        </p:nvCxnSpPr>
        <p:spPr bwMode="auto">
          <a:xfrm flipV="1">
            <a:off x="2518463" y="4937959"/>
            <a:ext cx="881308" cy="28178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109 Conector recto de flecha"/>
          <p:cNvCxnSpPr>
            <a:stCxn id="1027" idx="3"/>
          </p:cNvCxnSpPr>
          <p:nvPr/>
        </p:nvCxnSpPr>
        <p:spPr bwMode="auto">
          <a:xfrm flipV="1">
            <a:off x="3118424" y="5380007"/>
            <a:ext cx="1567275" cy="2257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110 Conector recto de flecha"/>
          <p:cNvCxnSpPr>
            <a:stCxn id="69" idx="3"/>
          </p:cNvCxnSpPr>
          <p:nvPr/>
        </p:nvCxnSpPr>
        <p:spPr bwMode="auto">
          <a:xfrm>
            <a:off x="4037289" y="4937959"/>
            <a:ext cx="608211" cy="40388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4" name="113 Imagen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9369" y="4623420"/>
            <a:ext cx="1618719" cy="1214040"/>
          </a:xfrm>
          <a:prstGeom prst="rect">
            <a:avLst/>
          </a:prstGeom>
        </p:spPr>
      </p:pic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5247820" y="3644624"/>
            <a:ext cx="1538173" cy="50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5457310" y="1840935"/>
            <a:ext cx="1195893" cy="129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129 Rectángulo redondeado"/>
          <p:cNvSpPr/>
          <p:nvPr/>
        </p:nvSpPr>
        <p:spPr bwMode="auto">
          <a:xfrm>
            <a:off x="8023783" y="1188679"/>
            <a:ext cx="2624832" cy="464878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cxnSp>
        <p:nvCxnSpPr>
          <p:cNvPr id="131" name="130 Conector recto de flecha"/>
          <p:cNvCxnSpPr/>
          <p:nvPr/>
        </p:nvCxnSpPr>
        <p:spPr bwMode="auto">
          <a:xfrm>
            <a:off x="4752560" y="4090781"/>
            <a:ext cx="0" cy="4158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131 Conector recto de flecha"/>
          <p:cNvCxnSpPr/>
          <p:nvPr/>
        </p:nvCxnSpPr>
        <p:spPr bwMode="auto">
          <a:xfrm flipV="1">
            <a:off x="5346944" y="5232493"/>
            <a:ext cx="1165675" cy="20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125 CuadroTexto"/>
          <p:cNvSpPr txBox="1"/>
          <p:nvPr/>
        </p:nvSpPr>
        <p:spPr>
          <a:xfrm>
            <a:off x="7998438" y="751471"/>
            <a:ext cx="25266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pic>
        <p:nvPicPr>
          <p:cNvPr id="102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1576" y="1405216"/>
            <a:ext cx="1003008" cy="8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156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55" y="1363989"/>
            <a:ext cx="404448" cy="404448"/>
          </a:xfrm>
          <a:prstGeom prst="rect">
            <a:avLst/>
          </a:prstGeom>
        </p:spPr>
      </p:pic>
      <p:pic>
        <p:nvPicPr>
          <p:cNvPr id="15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3544" y="3202464"/>
            <a:ext cx="1003008" cy="8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159 Imagen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4325" y="3122414"/>
            <a:ext cx="1080497" cy="426577"/>
          </a:xfrm>
          <a:prstGeom prst="rect">
            <a:avLst/>
          </a:prstGeom>
        </p:spPr>
      </p:pic>
      <p:cxnSp>
        <p:nvCxnSpPr>
          <p:cNvPr id="161" name="160 Conector recto de flecha"/>
          <p:cNvCxnSpPr>
            <a:stCxn id="23" idx="3"/>
            <a:endCxn id="1028" idx="1"/>
          </p:cNvCxnSpPr>
          <p:nvPr/>
        </p:nvCxnSpPr>
        <p:spPr bwMode="auto">
          <a:xfrm>
            <a:off x="7485130" y="1840936"/>
            <a:ext cx="956447" cy="148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>
            <a:stCxn id="24" idx="3"/>
            <a:endCxn id="158" idx="1"/>
          </p:cNvCxnSpPr>
          <p:nvPr/>
        </p:nvCxnSpPr>
        <p:spPr bwMode="auto">
          <a:xfrm flipV="1">
            <a:off x="7487611" y="3639673"/>
            <a:ext cx="1925933" cy="49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69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7225" y="4798472"/>
            <a:ext cx="1003008" cy="8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169 Imagen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408" y="4485953"/>
            <a:ext cx="784475" cy="721372"/>
          </a:xfrm>
          <a:prstGeom prst="rect">
            <a:avLst/>
          </a:prstGeom>
        </p:spPr>
      </p:pic>
      <p:cxnSp>
        <p:nvCxnSpPr>
          <p:cNvPr id="171" name="170 Conector recto de flecha"/>
          <p:cNvCxnSpPr>
            <a:endCxn id="169" idx="1"/>
          </p:cNvCxnSpPr>
          <p:nvPr/>
        </p:nvCxnSpPr>
        <p:spPr bwMode="auto">
          <a:xfrm>
            <a:off x="7281043" y="5232493"/>
            <a:ext cx="1596183" cy="31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4791048" y="1084250"/>
            <a:ext cx="74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5B9BD5"/>
                </a:solidFill>
                <a:latin typeface="Algerian" pitchFamily="82" charset="0"/>
              </a:rPr>
              <a:t>C’</a:t>
            </a:r>
          </a:p>
        </p:txBody>
      </p:sp>
      <p:sp>
        <p:nvSpPr>
          <p:cNvPr id="175" name="174 CuadroTexto"/>
          <p:cNvSpPr txBox="1"/>
          <p:nvPr/>
        </p:nvSpPr>
        <p:spPr>
          <a:xfrm rot="16200000">
            <a:off x="44750" y="3342097"/>
            <a:ext cx="25266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Company </a:t>
            </a: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C</a:t>
            </a:r>
            <a:r>
              <a:rPr lang="en-GB" sz="1867" dirty="0">
                <a:solidFill>
                  <a:srgbClr val="FFFFFF"/>
                </a:solidFill>
              </a:rPr>
              <a:t> </a:t>
            </a:r>
            <a:endParaRPr lang="en-GB" sz="1067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7677440" y="1420345"/>
            <a:ext cx="33054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733" dirty="0">
              <a:solidFill>
                <a:srgbClr val="000000"/>
              </a:solidFill>
            </a:endParaRPr>
          </a:p>
        </p:txBody>
      </p:sp>
      <p:sp>
        <p:nvSpPr>
          <p:cNvPr id="1036" name="1035 Rectángulo"/>
          <p:cNvSpPr/>
          <p:nvPr/>
        </p:nvSpPr>
        <p:spPr>
          <a:xfrm>
            <a:off x="3243569" y="1877467"/>
            <a:ext cx="54213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774301" y="1167735"/>
            <a:ext cx="3209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3955179" y="1155827"/>
            <a:ext cx="33695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2133" b="1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4876644" y="2460822"/>
            <a:ext cx="108074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467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467" dirty="0">
              <a:solidFill>
                <a:srgbClr val="DBB76C"/>
              </a:solidFill>
            </a:endParaRPr>
          </a:p>
        </p:txBody>
      </p:sp>
      <p:sp>
        <p:nvSpPr>
          <p:cNvPr id="60" name="59 Rectángulo"/>
          <p:cNvSpPr/>
          <p:nvPr/>
        </p:nvSpPr>
        <p:spPr>
          <a:xfrm>
            <a:off x="4904998" y="4123988"/>
            <a:ext cx="1122551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67" i="1" dirty="0">
                <a:solidFill>
                  <a:srgbClr val="FFFFFF"/>
                </a:solidFill>
                <a:latin typeface="Algerian" pitchFamily="82" charset="0"/>
              </a:rPr>
              <a:t>F’ 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467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467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467" dirty="0">
              <a:solidFill>
                <a:srgbClr val="DBB76C"/>
              </a:solidFill>
            </a:endParaRPr>
          </a:p>
        </p:txBody>
      </p:sp>
      <p:cxnSp>
        <p:nvCxnSpPr>
          <p:cNvPr id="74" name="Elbow Connector 73"/>
          <p:cNvCxnSpPr>
            <a:stCxn id="1028" idx="3"/>
            <a:endCxn id="160" idx="0"/>
          </p:cNvCxnSpPr>
          <p:nvPr/>
        </p:nvCxnSpPr>
        <p:spPr bwMode="auto">
          <a:xfrm>
            <a:off x="9444584" y="1842424"/>
            <a:ext cx="459989" cy="1279989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6332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1" y="105833"/>
            <a:ext cx="231505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Case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104707" y="3011413"/>
            <a:ext cx="5339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6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120M USD</a:t>
            </a:r>
            <a:endParaRPr lang="en-GB" sz="2133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9" name="5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686" y="2057593"/>
            <a:ext cx="3279431" cy="3015639"/>
          </a:xfrm>
          <a:prstGeom prst="rect">
            <a:avLst/>
          </a:prstGeom>
        </p:spPr>
      </p:pic>
      <p:pic>
        <p:nvPicPr>
          <p:cNvPr id="60" name="59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791" y="1568473"/>
            <a:ext cx="1798915" cy="134918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3634" y="2372064"/>
            <a:ext cx="4288367" cy="2412920"/>
          </a:xfrm>
          <a:prstGeom prst="rect">
            <a:avLst/>
          </a:prstGeom>
        </p:spPr>
      </p:pic>
      <p:sp>
        <p:nvSpPr>
          <p:cNvPr id="61" name="60 CuadroTexto"/>
          <p:cNvSpPr txBox="1"/>
          <p:nvPr/>
        </p:nvSpPr>
        <p:spPr>
          <a:xfrm>
            <a:off x="8375234" y="1829378"/>
            <a:ext cx="3345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What happened?</a:t>
            </a:r>
            <a:endParaRPr lang="en-GB" sz="933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9367928" y="4811008"/>
            <a:ext cx="13003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Doug Evans</a:t>
            </a:r>
            <a:endParaRPr lang="en-GB" sz="1733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27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5711820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pic>
        <p:nvPicPr>
          <p:cNvPr id="52" name="5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661" y="1403789"/>
            <a:ext cx="1275041" cy="127504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308" y="3627152"/>
            <a:ext cx="1347744" cy="84860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219" y="5201665"/>
            <a:ext cx="1199924" cy="365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4108438" y="2836861"/>
            <a:ext cx="48282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867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733" dirty="0">
              <a:solidFill>
                <a:srgbClr val="000000"/>
              </a:solidFill>
            </a:endParaRPr>
          </a:p>
        </p:txBody>
      </p:sp>
      <p:sp>
        <p:nvSpPr>
          <p:cNvPr id="130" name="129 Rectángulo redondeado"/>
          <p:cNvSpPr/>
          <p:nvPr/>
        </p:nvSpPr>
        <p:spPr bwMode="auto">
          <a:xfrm>
            <a:off x="6587611" y="1332350"/>
            <a:ext cx="1816631" cy="464878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sp>
        <p:nvSpPr>
          <p:cNvPr id="126" name="125 CuadroTexto"/>
          <p:cNvSpPr txBox="1"/>
          <p:nvPr/>
        </p:nvSpPr>
        <p:spPr>
          <a:xfrm>
            <a:off x="6232598" y="895479"/>
            <a:ext cx="252665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grpSp>
        <p:nvGrpSpPr>
          <p:cNvPr id="16" name="15 Grupo"/>
          <p:cNvGrpSpPr/>
          <p:nvPr/>
        </p:nvGrpSpPr>
        <p:grpSpPr>
          <a:xfrm>
            <a:off x="7020239" y="1390587"/>
            <a:ext cx="1003008" cy="922739"/>
            <a:chOff x="7003146" y="1016552"/>
            <a:chExt cx="752256" cy="692054"/>
          </a:xfrm>
        </p:grpSpPr>
        <p:pic>
          <p:nvPicPr>
            <p:cNvPr id="102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46" y="1052793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156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7606" y="1016552"/>
              <a:ext cx="303336" cy="303336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6976093" y="3293114"/>
            <a:ext cx="1091303" cy="956597"/>
            <a:chOff x="5053150" y="2469835"/>
            <a:chExt cx="818477" cy="717448"/>
          </a:xfrm>
        </p:grpSpPr>
        <p:pic>
          <p:nvPicPr>
            <p:cNvPr id="15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786" y="2531470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159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3150" y="2469835"/>
              <a:ext cx="818477" cy="323132"/>
            </a:xfrm>
            <a:prstGeom prst="rect">
              <a:avLst/>
            </a:prstGeom>
          </p:spPr>
        </p:pic>
      </p:grpSp>
      <p:cxnSp>
        <p:nvCxnSpPr>
          <p:cNvPr id="161" name="160 Conector recto de flecha"/>
          <p:cNvCxnSpPr/>
          <p:nvPr/>
        </p:nvCxnSpPr>
        <p:spPr bwMode="auto">
          <a:xfrm>
            <a:off x="3120360" y="2041308"/>
            <a:ext cx="379121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/>
          <p:nvPr/>
        </p:nvCxnSpPr>
        <p:spPr bwMode="auto">
          <a:xfrm flipV="1">
            <a:off x="3166052" y="4081834"/>
            <a:ext cx="3854187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1" name="30 Grupo"/>
          <p:cNvGrpSpPr/>
          <p:nvPr/>
        </p:nvGrpSpPr>
        <p:grpSpPr>
          <a:xfrm>
            <a:off x="7183197" y="4927691"/>
            <a:ext cx="703728" cy="826251"/>
            <a:chOff x="5248609" y="3383136"/>
            <a:chExt cx="752256" cy="890202"/>
          </a:xfrm>
        </p:grpSpPr>
        <p:pic>
          <p:nvPicPr>
            <p:cNvPr id="169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609" y="3617525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169 Imagen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0559" y="3383136"/>
              <a:ext cx="588356" cy="541029"/>
            </a:xfrm>
            <a:prstGeom prst="rect">
              <a:avLst/>
            </a:prstGeom>
          </p:spPr>
        </p:pic>
      </p:grpSp>
      <p:sp>
        <p:nvSpPr>
          <p:cNvPr id="175" name="174 CuadroTexto"/>
          <p:cNvSpPr txBox="1"/>
          <p:nvPr/>
        </p:nvSpPr>
        <p:spPr>
          <a:xfrm>
            <a:off x="1898185" y="897792"/>
            <a:ext cx="120898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Company</a:t>
            </a:r>
            <a:endParaRPr lang="en-GB" sz="1067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3681389" y="1579371"/>
            <a:ext cx="33054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733" dirty="0">
              <a:solidFill>
                <a:srgbClr val="000000"/>
              </a:solidFill>
            </a:endParaRPr>
          </a:p>
        </p:txBody>
      </p:sp>
      <p:cxnSp>
        <p:nvCxnSpPr>
          <p:cNvPr id="74" name="Elbow Connector 73"/>
          <p:cNvCxnSpPr/>
          <p:nvPr/>
        </p:nvCxnSpPr>
        <p:spPr bwMode="auto">
          <a:xfrm rot="5400000">
            <a:off x="3760489" y="3041432"/>
            <a:ext cx="1841932" cy="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69 Rectángulo"/>
          <p:cNvSpPr/>
          <p:nvPr/>
        </p:nvSpPr>
        <p:spPr>
          <a:xfrm>
            <a:off x="4708402" y="2775272"/>
            <a:ext cx="18792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i="1" dirty="0">
                <a:solidFill>
                  <a:srgbClr val="FFFFFF"/>
                </a:solidFill>
                <a:latin typeface="Algerian" pitchFamily="82" charset="0"/>
              </a:rPr>
              <a:t>Natural transformation</a:t>
            </a:r>
            <a:endParaRPr lang="en-GB" sz="1200" dirty="0">
              <a:solidFill>
                <a:srgbClr val="DBB76C"/>
              </a:solidFill>
            </a:endParaRPr>
          </a:p>
        </p:txBody>
      </p:sp>
      <p:pic>
        <p:nvPicPr>
          <p:cNvPr id="19" name="18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9337529" y="3478461"/>
            <a:ext cx="1816489" cy="1051535"/>
          </a:xfrm>
          <a:prstGeom prst="rect">
            <a:avLst/>
          </a:prstGeom>
        </p:spPr>
      </p:pic>
      <p:cxnSp>
        <p:nvCxnSpPr>
          <p:cNvPr id="79" name="Elbow Connector 73"/>
          <p:cNvCxnSpPr/>
          <p:nvPr/>
        </p:nvCxnSpPr>
        <p:spPr bwMode="auto">
          <a:xfrm rot="5400000">
            <a:off x="7126809" y="2829443"/>
            <a:ext cx="816504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Elbow Connector 73"/>
          <p:cNvCxnSpPr/>
          <p:nvPr/>
        </p:nvCxnSpPr>
        <p:spPr bwMode="auto">
          <a:xfrm rot="5400000">
            <a:off x="2156730" y="4754489"/>
            <a:ext cx="693353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91 Conector recto de flecha"/>
          <p:cNvCxnSpPr/>
          <p:nvPr/>
        </p:nvCxnSpPr>
        <p:spPr bwMode="auto">
          <a:xfrm>
            <a:off x="3166052" y="5340817"/>
            <a:ext cx="3659776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4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650" y="1592811"/>
            <a:ext cx="1815685" cy="969312"/>
          </a:xfrm>
          <a:prstGeom prst="rect">
            <a:avLst/>
          </a:prstGeom>
        </p:spPr>
      </p:pic>
      <p:sp>
        <p:nvSpPr>
          <p:cNvPr id="97" name="96 Rectángulo redondeado"/>
          <p:cNvSpPr/>
          <p:nvPr/>
        </p:nvSpPr>
        <p:spPr bwMode="auto">
          <a:xfrm>
            <a:off x="9074727" y="1332350"/>
            <a:ext cx="2222791" cy="464878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sp>
        <p:nvSpPr>
          <p:cNvPr id="101" name="100 CuadroTexto"/>
          <p:cNvSpPr txBox="1"/>
          <p:nvPr/>
        </p:nvSpPr>
        <p:spPr>
          <a:xfrm>
            <a:off x="9070275" y="895479"/>
            <a:ext cx="22317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Promotion Channel</a:t>
            </a:r>
            <a:endParaRPr lang="en-GB" sz="18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2" name="Elbow Connector 73"/>
          <p:cNvCxnSpPr/>
          <p:nvPr/>
        </p:nvCxnSpPr>
        <p:spPr bwMode="auto">
          <a:xfrm rot="5400000">
            <a:off x="7265634" y="4658261"/>
            <a:ext cx="538857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102 Rectángulo redondeado"/>
          <p:cNvSpPr/>
          <p:nvPr/>
        </p:nvSpPr>
        <p:spPr bwMode="auto">
          <a:xfrm>
            <a:off x="1662546" y="1332350"/>
            <a:ext cx="1796711" cy="4648781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733">
              <a:solidFill>
                <a:srgbClr val="000000"/>
              </a:solidFill>
            </a:endParaRPr>
          </a:p>
        </p:txBody>
      </p:sp>
      <p:cxnSp>
        <p:nvCxnSpPr>
          <p:cNvPr id="104" name="Elbow Connector 73"/>
          <p:cNvCxnSpPr/>
          <p:nvPr/>
        </p:nvCxnSpPr>
        <p:spPr bwMode="auto">
          <a:xfrm rot="5400000">
            <a:off x="1985109" y="3108856"/>
            <a:ext cx="1036592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5" name="104 Rectángulo"/>
          <p:cNvSpPr/>
          <p:nvPr/>
        </p:nvSpPr>
        <p:spPr>
          <a:xfrm>
            <a:off x="3619300" y="3643489"/>
            <a:ext cx="3577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733" dirty="0">
              <a:solidFill>
                <a:srgbClr val="000000"/>
              </a:solidFill>
            </a:endParaRPr>
          </a:p>
        </p:txBody>
      </p:sp>
      <p:sp>
        <p:nvSpPr>
          <p:cNvPr id="106" name="105 Rectángulo"/>
          <p:cNvSpPr/>
          <p:nvPr/>
        </p:nvSpPr>
        <p:spPr>
          <a:xfrm>
            <a:off x="3632124" y="4927691"/>
            <a:ext cx="3577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i="1" dirty="0">
                <a:solidFill>
                  <a:srgbClr val="FFFFFF"/>
                </a:solidFill>
                <a:latin typeface="Algerian" pitchFamily="82" charset="0"/>
              </a:rPr>
              <a:t>H</a:t>
            </a:r>
            <a:endParaRPr lang="en-GB" sz="1733" dirty="0">
              <a:solidFill>
                <a:srgbClr val="000000"/>
              </a:solidFill>
            </a:endParaRPr>
          </a:p>
        </p:txBody>
      </p:sp>
      <p:sp>
        <p:nvSpPr>
          <p:cNvPr id="107" name="106 Rectángulo"/>
          <p:cNvSpPr/>
          <p:nvPr/>
        </p:nvSpPr>
        <p:spPr>
          <a:xfrm>
            <a:off x="2632419" y="4521864"/>
            <a:ext cx="3209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1867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2632419" y="2816327"/>
            <a:ext cx="26000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French Script MT" pitchFamily="66" charset="0"/>
              </a:rPr>
              <a:t>f</a:t>
            </a:r>
            <a:endParaRPr lang="en-GB" sz="1867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2" name="111 Rectángulo"/>
          <p:cNvSpPr/>
          <p:nvPr/>
        </p:nvSpPr>
        <p:spPr>
          <a:xfrm>
            <a:off x="7660435" y="4388832"/>
            <a:ext cx="26000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French Script MT" pitchFamily="66" charset="0"/>
              </a:rPr>
              <a:t>i</a:t>
            </a:r>
            <a:endParaRPr lang="en-GB" sz="1867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sp>
        <p:nvSpPr>
          <p:cNvPr id="113" name="112 Rectángulo"/>
          <p:cNvSpPr/>
          <p:nvPr/>
        </p:nvSpPr>
        <p:spPr>
          <a:xfrm>
            <a:off x="7660435" y="2549568"/>
            <a:ext cx="3209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867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115" name="Elbow Connector 73"/>
          <p:cNvCxnSpPr/>
          <p:nvPr/>
        </p:nvCxnSpPr>
        <p:spPr bwMode="auto">
          <a:xfrm rot="5400000">
            <a:off x="9817073" y="3021492"/>
            <a:ext cx="816504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115 Rectángulo"/>
          <p:cNvSpPr/>
          <p:nvPr/>
        </p:nvSpPr>
        <p:spPr>
          <a:xfrm>
            <a:off x="10350699" y="2741617"/>
            <a:ext cx="32092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133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867" dirty="0">
              <a:solidFill>
                <a:srgbClr val="000000"/>
              </a:solidFill>
              <a:latin typeface="French Script MT" pitchFamily="66" charset="0"/>
            </a:endParaRPr>
          </a:p>
        </p:txBody>
      </p:sp>
      <p:cxnSp>
        <p:nvCxnSpPr>
          <p:cNvPr id="117" name="116 Conector recto de flecha"/>
          <p:cNvCxnSpPr>
            <a:endCxn id="41" idx="1"/>
          </p:cNvCxnSpPr>
          <p:nvPr/>
        </p:nvCxnSpPr>
        <p:spPr bwMode="auto">
          <a:xfrm>
            <a:off x="8098860" y="2077467"/>
            <a:ext cx="114678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117 Conector recto de flecha"/>
          <p:cNvCxnSpPr/>
          <p:nvPr/>
        </p:nvCxnSpPr>
        <p:spPr bwMode="auto">
          <a:xfrm>
            <a:off x="8098860" y="4004227"/>
            <a:ext cx="1146789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119 Conector recto de flecha"/>
          <p:cNvCxnSpPr/>
          <p:nvPr/>
        </p:nvCxnSpPr>
        <p:spPr bwMode="auto">
          <a:xfrm>
            <a:off x="8098860" y="5333705"/>
            <a:ext cx="158546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8" name="47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236" y="4902686"/>
            <a:ext cx="764449" cy="862039"/>
          </a:xfrm>
          <a:prstGeom prst="rect">
            <a:avLst/>
          </a:prstGeom>
        </p:spPr>
      </p:pic>
      <p:cxnSp>
        <p:nvCxnSpPr>
          <p:cNvPr id="121" name="Elbow Connector 73"/>
          <p:cNvCxnSpPr>
            <a:endCxn id="48" idx="0"/>
          </p:cNvCxnSpPr>
          <p:nvPr/>
        </p:nvCxnSpPr>
        <p:spPr bwMode="auto">
          <a:xfrm rot="5400000">
            <a:off x="10071059" y="4727972"/>
            <a:ext cx="349427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363437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346" y="1652108"/>
            <a:ext cx="5662044" cy="40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571500" y="105833"/>
            <a:ext cx="935865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978768" y="900443"/>
            <a:ext cx="10318749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867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ONLY SOME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trajectories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to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endParaRPr lang="es-ES" sz="1867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en-GB" sz="1867" dirty="0">
              <a:solidFill>
                <a:srgbClr val="00000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191891" y="3039450"/>
            <a:ext cx="482279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6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68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cxnSp>
        <p:nvCxnSpPr>
          <p:cNvPr id="25" name="AutoShape 4"/>
          <p:cNvCxnSpPr>
            <a:cxnSpLocks noChangeShapeType="1"/>
            <a:stCxn id="35" idx="1"/>
            <a:endCxn id="35" idx="0"/>
          </p:cNvCxnSpPr>
          <p:nvPr/>
        </p:nvCxnSpPr>
        <p:spPr bwMode="auto">
          <a:xfrm rot="10800000" flipH="1">
            <a:off x="1633081" y="3000849"/>
            <a:ext cx="558800" cy="304800"/>
          </a:xfrm>
          <a:prstGeom prst="curvedConnector4">
            <a:avLst>
              <a:gd name="adj1" fmla="val -54546"/>
              <a:gd name="adj2" fmla="val 200000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"/>
          <p:cNvCxnSpPr>
            <a:cxnSpLocks noChangeShapeType="1"/>
            <a:stCxn id="33" idx="0"/>
            <a:endCxn id="33" idx="3"/>
          </p:cNvCxnSpPr>
          <p:nvPr/>
        </p:nvCxnSpPr>
        <p:spPr bwMode="auto">
          <a:xfrm rot="5400000" flipV="1">
            <a:off x="5773281" y="2873849"/>
            <a:ext cx="304800" cy="558800"/>
          </a:xfrm>
          <a:prstGeom prst="curvedConnector4">
            <a:avLst>
              <a:gd name="adj1" fmla="val -100000"/>
              <a:gd name="adj2" fmla="val 154546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6"/>
          <p:cNvCxnSpPr>
            <a:cxnSpLocks noChangeShapeType="1"/>
            <a:stCxn id="35" idx="0"/>
            <a:endCxn id="33" idx="0"/>
          </p:cNvCxnSpPr>
          <p:nvPr/>
        </p:nvCxnSpPr>
        <p:spPr bwMode="auto">
          <a:xfrm rot="5400000" flipV="1">
            <a:off x="3918023" y="1274708"/>
            <a:ext cx="2117" cy="3454400"/>
          </a:xfrm>
          <a:prstGeom prst="curvedConnector3">
            <a:avLst>
              <a:gd name="adj1" fmla="val -21600005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"/>
          <p:cNvCxnSpPr>
            <a:cxnSpLocks noChangeShapeType="1"/>
            <a:stCxn id="33" idx="2"/>
            <a:endCxn id="35" idx="2"/>
          </p:cNvCxnSpPr>
          <p:nvPr/>
        </p:nvCxnSpPr>
        <p:spPr bwMode="auto">
          <a:xfrm rot="5400000">
            <a:off x="3918023" y="1884308"/>
            <a:ext cx="2117" cy="3454400"/>
          </a:xfrm>
          <a:prstGeom prst="curvedConnector3">
            <a:avLst>
              <a:gd name="adj1" fmla="val 1440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429882" y="4220050"/>
            <a:ext cx="11492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Attaining</a:t>
            </a: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5697082" y="2412417"/>
            <a:ext cx="8522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Transiting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3258682" y="3915250"/>
            <a:ext cx="113204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Entering</a:t>
            </a: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3258682" y="2188050"/>
            <a:ext cx="122501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Departing</a:t>
            </a:r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5087481" y="3000849"/>
            <a:ext cx="1117600" cy="6096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“Trim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Trajectory”</a:t>
            </a: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>
            <a:off x="3258681" y="4423249"/>
            <a:ext cx="1117600" cy="6096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Surface</a:t>
            </a: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>
            <a:off x="1633081" y="3000849"/>
            <a:ext cx="1117600" cy="6096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</a:t>
            </a:r>
          </a:p>
        </p:txBody>
      </p:sp>
      <p:cxnSp>
        <p:nvCxnSpPr>
          <p:cNvPr id="37" name="AutoShape 16"/>
          <p:cNvCxnSpPr>
            <a:cxnSpLocks noChangeShapeType="1"/>
            <a:stCxn id="33" idx="2"/>
            <a:endCxn id="34" idx="3"/>
          </p:cNvCxnSpPr>
          <p:nvPr/>
        </p:nvCxnSpPr>
        <p:spPr bwMode="auto">
          <a:xfrm rot="5400000">
            <a:off x="4452481" y="3534249"/>
            <a:ext cx="1117600" cy="12700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17"/>
          <p:cNvCxnSpPr>
            <a:cxnSpLocks noChangeShapeType="1"/>
            <a:stCxn id="34" idx="1"/>
            <a:endCxn id="35" idx="2"/>
          </p:cNvCxnSpPr>
          <p:nvPr/>
        </p:nvCxnSpPr>
        <p:spPr bwMode="auto">
          <a:xfrm rot="10800000">
            <a:off x="2191881" y="3610449"/>
            <a:ext cx="1066800" cy="11176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750682" y="3000850"/>
            <a:ext cx="9685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De-Orbiting</a:t>
            </a:r>
          </a:p>
        </p:txBody>
      </p:sp>
      <p:cxnSp>
        <p:nvCxnSpPr>
          <p:cNvPr id="40" name="AutoShape 19"/>
          <p:cNvCxnSpPr>
            <a:cxnSpLocks noChangeShapeType="1"/>
            <a:stCxn id="34" idx="1"/>
            <a:endCxn id="33" idx="1"/>
          </p:cNvCxnSpPr>
          <p:nvPr/>
        </p:nvCxnSpPr>
        <p:spPr bwMode="auto">
          <a:xfrm rot="10800000" flipH="1">
            <a:off x="3258681" y="3305649"/>
            <a:ext cx="1828800" cy="1422400"/>
          </a:xfrm>
          <a:prstGeom prst="curvedConnector3">
            <a:avLst>
              <a:gd name="adj1" fmla="val -1666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/>
          <p:cNvCxnSpPr>
            <a:cxnSpLocks noChangeShapeType="1"/>
            <a:stCxn id="35" idx="3"/>
            <a:endCxn id="34" idx="3"/>
          </p:cNvCxnSpPr>
          <p:nvPr/>
        </p:nvCxnSpPr>
        <p:spPr bwMode="auto">
          <a:xfrm>
            <a:off x="2750681" y="3305649"/>
            <a:ext cx="1625600" cy="1422400"/>
          </a:xfrm>
          <a:prstGeom prst="curvedConnector3">
            <a:avLst>
              <a:gd name="adj1" fmla="val 11875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4071482" y="2899250"/>
            <a:ext cx="689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 Ascent</a:t>
            </a: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5189082" y="4321650"/>
            <a:ext cx="11144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 Decent</a:t>
            </a: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1226682" y="2412417"/>
            <a:ext cx="7216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Orbiting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2242682" y="1287723"/>
            <a:ext cx="3478516" cy="66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867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A “</a:t>
            </a:r>
            <a:r>
              <a:rPr lang="en-US" altLang="ja-JP" sz="1867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language</a:t>
            </a:r>
            <a:r>
              <a:rPr lang="en-US" altLang="ja-JP" sz="1867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” for describing all 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867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possible single craft itineraries</a:t>
            </a:r>
          </a:p>
        </p:txBody>
      </p:sp>
      <p:sp>
        <p:nvSpPr>
          <p:cNvPr id="51" name="AutoShape 4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733">
              <a:solidFill>
                <a:srgbClr val="000000"/>
              </a:solidFill>
            </a:endParaRPr>
          </a:p>
        </p:txBody>
      </p:sp>
      <p:sp>
        <p:nvSpPr>
          <p:cNvPr id="52" name="AutoShape 6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410633" y="10584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733">
              <a:solidFill>
                <a:srgbClr val="000000"/>
              </a:solidFill>
            </a:endParaRPr>
          </a:p>
        </p:txBody>
      </p:sp>
      <p:sp>
        <p:nvSpPr>
          <p:cNvPr id="56" name="矩形 35"/>
          <p:cNvSpPr>
            <a:spLocks noChangeArrowheads="1"/>
          </p:cNvSpPr>
          <p:nvPr/>
        </p:nvSpPr>
        <p:spPr bwMode="auto">
          <a:xfrm>
            <a:off x="1009651" y="5652414"/>
            <a:ext cx="10318749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67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10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Frazzoli</a:t>
            </a:r>
            <a:r>
              <a:rPr lang="en-US" altLang="x-none" sz="10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(2001)</a:t>
            </a: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571500" y="105833"/>
            <a:ext cx="935865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1 Rectángulo"/>
          <p:cNvSpPr/>
          <p:nvPr/>
        </p:nvSpPr>
        <p:spPr>
          <a:xfrm>
            <a:off x="7191891" y="4044521"/>
            <a:ext cx="482279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</a:t>
            </a:r>
            <a:r>
              <a:rPr lang="en-US" altLang="ja-JP" sz="160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for Complex Engineering Systems 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6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6" name="1 Tabla"/>
          <p:cNvGraphicFramePr>
            <a:graphicFrameLocks noGrp="1"/>
          </p:cNvGraphicFramePr>
          <p:nvPr>
            <p:extLst/>
          </p:nvPr>
        </p:nvGraphicFramePr>
        <p:xfrm>
          <a:off x="7113743" y="1746415"/>
          <a:ext cx="4826000" cy="162012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08667"/>
                <a:gridCol w="1830005"/>
                <a:gridCol w="1387328"/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sz="19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Maneuver</a:t>
                      </a:r>
                      <a:endParaRPr lang="en-US" sz="19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Acceleration</a:t>
                      </a:r>
                      <a:endParaRPr lang="en-US" sz="19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  <a:endParaRPr lang="en-US" sz="19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</a:tr>
              <a:tr h="402881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Surface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r>
                        <a:rPr lang="en-US" sz="1600" baseline="-250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=0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</a:tr>
              <a:tr h="402881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Orbital, Trim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</a:tr>
              <a:tr h="402881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en-US" sz="1600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-&gt; B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Finite</a:t>
                      </a:r>
                      <a:endParaRPr lang="en-US" sz="16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09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281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比对不同学科语汇体系之异同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8964" y="5334000"/>
            <a:ext cx="1184257" cy="1499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789" y="2735695"/>
            <a:ext cx="1620036" cy="2454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221" y="2735696"/>
            <a:ext cx="1791216" cy="2598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19" y="5334000"/>
            <a:ext cx="985514" cy="1499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9749" y="3433839"/>
            <a:ext cx="702314" cy="1152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88480" y="5120834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Machine and Human Languages</a:t>
            </a:r>
          </a:p>
          <a:p>
            <a:pPr algn="ctr"/>
            <a:r>
              <a:rPr lang="en-US" dirty="0"/>
              <a:t>In the digital space.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737208" y="1223081"/>
            <a:ext cx="4216159" cy="2128851"/>
            <a:chOff x="1971051" y="1223080"/>
            <a:chExt cx="4216159" cy="21288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432" y="1223080"/>
              <a:ext cx="1416654" cy="21288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6086" y="1223080"/>
              <a:ext cx="1411124" cy="212885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1051" y="1223080"/>
              <a:ext cx="1388381" cy="212885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396" y="3232229"/>
            <a:ext cx="1299021" cy="1937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3605" y="5334000"/>
            <a:ext cx="927815" cy="13942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69119" y="381333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>
                <a:latin typeface="黑体"/>
                <a:ea typeface="黑体"/>
                <a:cs typeface="黑体"/>
              </a:rPr>
              <a:t>(Life Science)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3359" y="383488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Meso</a:t>
            </a:r>
            <a:endParaRPr lang="en-US" altLang="zh-CN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  <a:p>
            <a:pPr algn="ctr"/>
            <a:r>
              <a:rPr lang="en-US" dirty="0">
                <a:latin typeface="黑体"/>
                <a:ea typeface="黑体"/>
                <a:cs typeface="黑体"/>
              </a:rPr>
              <a:t>(Architecture)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48546" y="3563707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黑体"/>
                <a:ea typeface="黑体"/>
                <a:cs typeface="黑体"/>
              </a:rPr>
              <a:t>Many</a:t>
            </a:r>
          </a:p>
          <a:p>
            <a:pPr algn="ctr"/>
            <a:r>
              <a:rPr lang="en-US" altLang="zh-CN" dirty="0">
                <a:latin typeface="黑体"/>
                <a:ea typeface="黑体"/>
                <a:cs typeface="黑体"/>
              </a:rPr>
              <a:t>Legal </a:t>
            </a:r>
          </a:p>
          <a:p>
            <a:pPr algn="ctr"/>
            <a:r>
              <a:rPr lang="en-US" altLang="zh-CN" dirty="0">
                <a:latin typeface="黑体"/>
                <a:ea typeface="黑体"/>
                <a:cs typeface="黑体"/>
              </a:rPr>
              <a:t>Cases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0414" y="5666763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Micro</a:t>
            </a:r>
            <a:endParaRPr lang="en-US" dirty="0">
              <a:latin typeface="黑体"/>
              <a:ea typeface="黑体"/>
              <a:cs typeface="黑体"/>
            </a:endParaRPr>
          </a:p>
          <a:p>
            <a:pPr algn="ctr"/>
            <a:r>
              <a:rPr lang="en-US" dirty="0">
                <a:latin typeface="黑体"/>
                <a:ea typeface="黑体"/>
                <a:cs typeface="黑体"/>
              </a:rPr>
              <a:t>(Math/Linguistic)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73570" y="1228452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Macro</a:t>
            </a:r>
          </a:p>
          <a:p>
            <a:pPr algn="ctr"/>
            <a:r>
              <a:rPr lang="en-US" dirty="0">
                <a:latin typeface="黑体"/>
                <a:ea typeface="黑体"/>
                <a:cs typeface="黑体"/>
              </a:rPr>
              <a:t>(History/</a:t>
            </a:r>
          </a:p>
          <a:p>
            <a:pPr algn="ctr"/>
            <a:r>
              <a:rPr lang="en-US" dirty="0">
                <a:latin typeface="黑体"/>
                <a:ea typeface="黑体"/>
                <a:cs typeface="黑体"/>
              </a:rPr>
              <a:t>Evolution)</a:t>
            </a:r>
          </a:p>
        </p:txBody>
      </p:sp>
    </p:spTree>
    <p:extLst>
      <p:ext uri="{BB962C8B-B14F-4D97-AF65-F5344CB8AC3E}">
        <p14:creationId xmlns:p14="http://schemas.microsoft.com/office/powerpoint/2010/main" val="138724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293"/>
          <a:stretch/>
        </p:blipFill>
        <p:spPr bwMode="auto">
          <a:xfrm>
            <a:off x="1079499" y="1652107"/>
            <a:ext cx="5904291" cy="407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7191891" y="3039450"/>
            <a:ext cx="4822791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altLang="ja-JP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914377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6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6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71500" y="105833"/>
            <a:ext cx="935865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978768" y="900443"/>
            <a:ext cx="10318749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 </a:t>
            </a:r>
            <a:r>
              <a:rPr lang="en-US" sz="1867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n-U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possible trajectories to the moon</a:t>
            </a:r>
          </a:p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1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71500" y="105833"/>
            <a:ext cx="935865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10436394" y="1723065"/>
            <a:ext cx="10318749" cy="2965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</a:t>
            </a:r>
            <a:br>
              <a:rPr lang="es-ES" sz="1867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867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THEORY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s-ES" sz="1867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OPN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Program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computes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b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trayectories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to 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867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s-E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back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endParaRPr lang="en-GB" sz="1867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742951"/>
            <a:ext cx="9864893" cy="525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0458192" y="5404945"/>
            <a:ext cx="1673856" cy="933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Author: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867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73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09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9054082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Product Development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4" name="矩形 35"/>
          <p:cNvSpPr>
            <a:spLocks noChangeArrowheads="1"/>
          </p:cNvSpPr>
          <p:nvPr/>
        </p:nvSpPr>
        <p:spPr bwMode="auto">
          <a:xfrm>
            <a:off x="978768" y="1074743"/>
            <a:ext cx="1031874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For a start-up, there are two possible outcomes which define two maneuvers, one reversible:</a:t>
            </a:r>
          </a:p>
        </p:txBody>
      </p:sp>
      <p:sp>
        <p:nvSpPr>
          <p:cNvPr id="15" name="79 CuadroTexto"/>
          <p:cNvSpPr txBox="1"/>
          <p:nvPr/>
        </p:nvSpPr>
        <p:spPr>
          <a:xfrm>
            <a:off x="1597320" y="1551047"/>
            <a:ext cx="7740208" cy="379656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b="1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Succeed</a:t>
            </a: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advance</a:t>
            </a:r>
          </a:p>
        </p:txBody>
      </p:sp>
      <p:sp>
        <p:nvSpPr>
          <p:cNvPr id="16" name="79 CuadroTexto"/>
          <p:cNvSpPr txBox="1"/>
          <p:nvPr/>
        </p:nvSpPr>
        <p:spPr>
          <a:xfrm>
            <a:off x="1597320" y="2091509"/>
            <a:ext cx="7740208" cy="379656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67" b="1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Failed</a:t>
            </a:r>
            <a:r>
              <a:rPr lang="en-GB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repeat, roll back [opposite from advance]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947296" y="3120271"/>
            <a:ext cx="2381693" cy="926015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Identify customer needs and problems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7362063" y="4688143"/>
            <a:ext cx="2381693" cy="926015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Development techniques /  framework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565603" y="4688142"/>
            <a:ext cx="2381693" cy="926015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Target specification and proof of concept</a:t>
            </a:r>
          </a:p>
        </p:txBody>
      </p:sp>
      <p:cxnSp>
        <p:nvCxnSpPr>
          <p:cNvPr id="3" name="Straight Arrow Connector 2"/>
          <p:cNvCxnSpPr>
            <a:stCxn id="18" idx="7"/>
            <a:endCxn id="12" idx="3"/>
          </p:cNvCxnSpPr>
          <p:nvPr/>
        </p:nvCxnSpPr>
        <p:spPr bwMode="auto">
          <a:xfrm flipV="1">
            <a:off x="4598506" y="3910673"/>
            <a:ext cx="697581" cy="913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12" idx="5"/>
            <a:endCxn id="13" idx="1"/>
          </p:cNvCxnSpPr>
          <p:nvPr/>
        </p:nvCxnSpPr>
        <p:spPr bwMode="auto">
          <a:xfrm>
            <a:off x="6980199" y="3910674"/>
            <a:ext cx="730655" cy="913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4947297" y="5080264"/>
            <a:ext cx="2414767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763895" y="4793003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97030" y="4223585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06478" y="4223585"/>
            <a:ext cx="745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Roll Back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7249459" y="3794161"/>
            <a:ext cx="730655" cy="9130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7614785" y="4004053"/>
            <a:ext cx="1128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5B9BD5"/>
                </a:solidFill>
              </a:rPr>
              <a:t>Advance (R&amp;D)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4371891" y="3805788"/>
            <a:ext cx="697581" cy="913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878160" y="4006063"/>
            <a:ext cx="717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5B9BD5"/>
                </a:solidFill>
              </a:rPr>
              <a:t>Advance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4961474" y="5298984"/>
            <a:ext cx="2414767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5769152" y="5298981"/>
            <a:ext cx="717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5B9BD5"/>
                </a:solidFill>
              </a:rPr>
              <a:t>Advance</a:t>
            </a:r>
            <a:endParaRPr lang="en-US" sz="1200" dirty="0">
              <a:solidFill>
                <a:srgbClr val="5B9BD5"/>
              </a:solidFill>
            </a:endParaRPr>
          </a:p>
        </p:txBody>
      </p:sp>
      <p:cxnSp>
        <p:nvCxnSpPr>
          <p:cNvPr id="10" name="Curved Connector 9"/>
          <p:cNvCxnSpPr>
            <a:stCxn id="12" idx="7"/>
            <a:endCxn id="12" idx="6"/>
          </p:cNvCxnSpPr>
          <p:nvPr/>
        </p:nvCxnSpPr>
        <p:spPr bwMode="auto">
          <a:xfrm rot="16200000" flipH="1">
            <a:off x="6990895" y="3245186"/>
            <a:ext cx="327396" cy="348791"/>
          </a:xfrm>
          <a:prstGeom prst="curvedConnector4">
            <a:avLst>
              <a:gd name="adj1" fmla="val -86888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7614786" y="2976642"/>
            <a:ext cx="62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32" name="Curved Connector 31"/>
          <p:cNvCxnSpPr>
            <a:stCxn id="13" idx="7"/>
            <a:endCxn id="13" idx="6"/>
          </p:cNvCxnSpPr>
          <p:nvPr/>
        </p:nvCxnSpPr>
        <p:spPr bwMode="auto">
          <a:xfrm rot="16200000" flipH="1">
            <a:off x="9405662" y="4813058"/>
            <a:ext cx="327396" cy="348791"/>
          </a:xfrm>
          <a:prstGeom prst="curvedConnector4">
            <a:avLst>
              <a:gd name="adj1" fmla="val -99879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10013016" y="4439535"/>
            <a:ext cx="62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40" name="Curved Connector 39"/>
          <p:cNvCxnSpPr>
            <a:stCxn id="18" idx="2"/>
            <a:endCxn id="18" idx="1"/>
          </p:cNvCxnSpPr>
          <p:nvPr/>
        </p:nvCxnSpPr>
        <p:spPr bwMode="auto">
          <a:xfrm rot="10800000" flipH="1">
            <a:off x="2565602" y="4823755"/>
            <a:ext cx="348791" cy="327396"/>
          </a:xfrm>
          <a:prstGeom prst="curvedConnector4">
            <a:avLst>
              <a:gd name="adj1" fmla="val -87388"/>
              <a:gd name="adj2" fmla="val 19987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1793702" y="4291311"/>
            <a:ext cx="62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D7D3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1262026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571500" y="105833"/>
            <a:ext cx="8981946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System Development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" name="矩形 35"/>
          <p:cNvSpPr>
            <a:spLocks noChangeArrowheads="1"/>
          </p:cNvSpPr>
          <p:nvPr/>
        </p:nvSpPr>
        <p:spPr bwMode="auto">
          <a:xfrm>
            <a:off x="891327" y="1209099"/>
            <a:ext cx="1031874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Can be simplified as :</a:t>
            </a: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2750289" y="2733783"/>
            <a:ext cx="2381692" cy="921488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Gathering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7220689" y="2733783"/>
            <a:ext cx="2381692" cy="921488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Specifications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5131981" y="3042127"/>
            <a:ext cx="20887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Curved Connector 6"/>
          <p:cNvCxnSpPr>
            <a:stCxn id="2" idx="1"/>
            <a:endCxn id="2" idx="3"/>
          </p:cNvCxnSpPr>
          <p:nvPr/>
        </p:nvCxnSpPr>
        <p:spPr bwMode="auto">
          <a:xfrm rot="16200000" flipH="1">
            <a:off x="2773284" y="3194527"/>
            <a:ext cx="651589" cy="16933"/>
          </a:xfrm>
          <a:prstGeom prst="curvedConnector5">
            <a:avLst>
              <a:gd name="adj1" fmla="val -46778"/>
              <a:gd name="adj2" fmla="val -4596024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75" name="Curved Connector 10474"/>
          <p:cNvCxnSpPr>
            <a:stCxn id="12" idx="7"/>
            <a:endCxn id="12" idx="5"/>
          </p:cNvCxnSpPr>
          <p:nvPr/>
        </p:nvCxnSpPr>
        <p:spPr bwMode="auto">
          <a:xfrm rot="16200000" flipH="1">
            <a:off x="8927795" y="3194527"/>
            <a:ext cx="651589" cy="16933"/>
          </a:xfrm>
          <a:prstGeom prst="curvedConnector5">
            <a:avLst>
              <a:gd name="adj1" fmla="val -46778"/>
              <a:gd name="adj2" fmla="val 4679740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2 CuadroTexto"/>
          <p:cNvSpPr txBox="1"/>
          <p:nvPr/>
        </p:nvSpPr>
        <p:spPr>
          <a:xfrm>
            <a:off x="1898113" y="4925177"/>
            <a:ext cx="325414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Infinite possibilities!!!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3544627" y="1731971"/>
            <a:ext cx="82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8073651" y="1734371"/>
            <a:ext cx="675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1219608" y="2895217"/>
            <a:ext cx="1127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</a:rPr>
              <a:t>Identity </a:t>
            </a:r>
            <a:r>
              <a:rPr lang="en-US" sz="1600" dirty="0" err="1">
                <a:solidFill>
                  <a:srgbClr val="FFFFFF"/>
                </a:solidFill>
              </a:rPr>
              <a:t>Functor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433123" y="4925178"/>
            <a:ext cx="421880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Find the viable paths to succeed!</a:t>
            </a:r>
          </a:p>
        </p:txBody>
      </p:sp>
      <p:sp>
        <p:nvSpPr>
          <p:cNvPr id="10" name="9 Flecha derecha"/>
          <p:cNvSpPr/>
          <p:nvPr/>
        </p:nvSpPr>
        <p:spPr bwMode="auto">
          <a:xfrm>
            <a:off x="4985485" y="4953151"/>
            <a:ext cx="1190849" cy="35441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000000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3267739" y="2328123"/>
            <a:ext cx="134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7738139" y="2320991"/>
            <a:ext cx="134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29" name="26 CuadroTexto"/>
          <p:cNvSpPr txBox="1"/>
          <p:nvPr/>
        </p:nvSpPr>
        <p:spPr>
          <a:xfrm>
            <a:off x="3283047" y="3714846"/>
            <a:ext cx="134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30" name="14 CuadroTexto"/>
          <p:cNvSpPr txBox="1"/>
          <p:nvPr/>
        </p:nvSpPr>
        <p:spPr>
          <a:xfrm>
            <a:off x="7730856" y="3719630"/>
            <a:ext cx="1346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197396" y="4749208"/>
            <a:ext cx="8179981" cy="765544"/>
          </a:xfrm>
          <a:prstGeom prst="rect">
            <a:avLst/>
          </a:prstGeom>
          <a:noFill/>
          <a:ln w="9525" cap="flat" cmpd="sng" algn="ctr">
            <a:solidFill>
              <a:srgbClr val="DBB76C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 dirty="0">
              <a:solidFill>
                <a:srgbClr val="000000"/>
              </a:solidFill>
            </a:endParaRPr>
          </a:p>
        </p:txBody>
      </p:sp>
      <p:sp>
        <p:nvSpPr>
          <p:cNvPr id="28" name="19 CuadroTexto"/>
          <p:cNvSpPr txBox="1"/>
          <p:nvPr/>
        </p:nvSpPr>
        <p:spPr>
          <a:xfrm>
            <a:off x="10003193" y="2902219"/>
            <a:ext cx="1127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</a:rPr>
              <a:t>Identity </a:t>
            </a:r>
            <a:r>
              <a:rPr lang="en-US" sz="1600" dirty="0" err="1">
                <a:solidFill>
                  <a:srgbClr val="FFFFFF"/>
                </a:solidFill>
              </a:rPr>
              <a:t>Functor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31" name="10 CuadroTexto"/>
          <p:cNvSpPr txBox="1"/>
          <p:nvPr/>
        </p:nvSpPr>
        <p:spPr>
          <a:xfrm>
            <a:off x="5255187" y="3277520"/>
            <a:ext cx="177802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333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Eevery</a:t>
            </a:r>
            <a:r>
              <a:rPr lang="es-ES" sz="1333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333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connection</a:t>
            </a:r>
            <a:r>
              <a:rPr lang="es-ES" sz="1333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333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1333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reversible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5105401" y="3277520"/>
            <a:ext cx="20887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604390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571500" cy="742951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377" fontAlgn="base">
              <a:spcBef>
                <a:spcPct val="0"/>
              </a:spcBef>
              <a:spcAft>
                <a:spcPct val="0"/>
              </a:spcAft>
            </a:pPr>
            <a:endParaRPr lang="zh-CN" altLang="en-US" sz="1733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9337529" y="6167916"/>
            <a:ext cx="2677153" cy="469872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71501" y="105833"/>
            <a:ext cx="2063385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7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67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Guide book</a:t>
            </a:r>
            <a:endParaRPr lang="zh-CN" altLang="en-US" sz="2667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20539" y="3440948"/>
            <a:ext cx="480591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33" dirty="0">
                <a:solidFill>
                  <a:srgbClr val="000000"/>
                </a:solidFill>
                <a:hlinkClick r:id="rId5"/>
              </a:rPr>
              <a:t>https://dewabharata.gitbooks.io/category-theory-for-dummies-by-dummies/content/</a:t>
            </a:r>
            <a:endParaRPr lang="en-US" sz="1733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165" y="954878"/>
            <a:ext cx="3694695" cy="51993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8579" y="5472223"/>
            <a:ext cx="845608" cy="2693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5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TextBox 42" descr="6A3013BADB884660B194CAD3FEF2932C# #TextBox 42"/>
          <p:cNvSpPr txBox="1">
            <a:spLocks noChangeArrowheads="1"/>
          </p:cNvSpPr>
          <p:nvPr/>
        </p:nvSpPr>
        <p:spPr bwMode="auto">
          <a:xfrm>
            <a:off x="3374101" y="2287181"/>
            <a:ext cx="5443798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zh-CN" altLang="en-US" sz="6480" b="1" spc="360" dirty="0">
                <a:solidFill>
                  <a:srgbClr val="76D1E0">
                    <a:lumMod val="60000"/>
                    <a:lumOff val="40000"/>
                  </a:srgbClr>
                </a:solidFill>
                <a:effectLst>
                  <a:glow rad="127000">
                    <a:srgbClr val="007DA4">
                      <a:satMod val="175000"/>
                      <a:alpha val="30000"/>
                    </a:srgbClr>
                  </a:glow>
                </a:effectLst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学员手册答辩</a:t>
            </a:r>
          </a:p>
        </p:txBody>
      </p:sp>
      <p:sp>
        <p:nvSpPr>
          <p:cNvPr id="13906" name="Freeform 5820"/>
          <p:cNvSpPr>
            <a:spLocks/>
          </p:cNvSpPr>
          <p:nvPr/>
        </p:nvSpPr>
        <p:spPr bwMode="auto">
          <a:xfrm>
            <a:off x="3335657" y="7440929"/>
            <a:ext cx="773430" cy="1981200"/>
          </a:xfrm>
          <a:custGeom>
            <a:avLst/>
            <a:gdLst>
              <a:gd name="T0" fmla="*/ 265 w 406"/>
              <a:gd name="T1" fmla="*/ 0 h 1040"/>
              <a:gd name="T2" fmla="*/ 0 w 406"/>
              <a:gd name="T3" fmla="*/ 1036 h 1040"/>
              <a:gd name="T4" fmla="*/ 14 w 406"/>
              <a:gd name="T5" fmla="*/ 1040 h 1040"/>
              <a:gd name="T6" fmla="*/ 406 w 406"/>
              <a:gd name="T7" fmla="*/ 45 h 1040"/>
              <a:gd name="T8" fmla="*/ 265 w 406"/>
              <a:gd name="T9" fmla="*/ 0 h 10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1040">
                <a:moveTo>
                  <a:pt x="265" y="0"/>
                </a:moveTo>
                <a:lnTo>
                  <a:pt x="0" y="1036"/>
                </a:lnTo>
                <a:lnTo>
                  <a:pt x="14" y="1040"/>
                </a:lnTo>
                <a:lnTo>
                  <a:pt x="406" y="45"/>
                </a:lnTo>
                <a:lnTo>
                  <a:pt x="2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80780" y="364554"/>
            <a:ext cx="11735284" cy="4780154"/>
            <a:chOff x="-717603" y="303795"/>
            <a:chExt cx="9779403" cy="3983462"/>
          </a:xfrm>
        </p:grpSpPr>
        <p:sp>
          <p:nvSpPr>
            <p:cNvPr id="47" name="Freeform 5796"/>
            <p:cNvSpPr>
              <a:spLocks/>
            </p:cNvSpPr>
            <p:nvPr/>
          </p:nvSpPr>
          <p:spPr bwMode="auto">
            <a:xfrm>
              <a:off x="8195397" y="1683070"/>
              <a:ext cx="59752" cy="62243"/>
            </a:xfrm>
            <a:custGeom>
              <a:avLst/>
              <a:gdLst>
                <a:gd name="T0" fmla="*/ 1 w 24"/>
                <a:gd name="T1" fmla="*/ 0 h 25"/>
                <a:gd name="T2" fmla="*/ 12 w 24"/>
                <a:gd name="T3" fmla="*/ 11 h 25"/>
                <a:gd name="T4" fmla="*/ 24 w 24"/>
                <a:gd name="T5" fmla="*/ 2 h 25"/>
                <a:gd name="T6" fmla="*/ 14 w 24"/>
                <a:gd name="T7" fmla="*/ 13 h 25"/>
                <a:gd name="T8" fmla="*/ 24 w 24"/>
                <a:gd name="T9" fmla="*/ 25 h 25"/>
                <a:gd name="T10" fmla="*/ 12 w 24"/>
                <a:gd name="T11" fmla="*/ 15 h 25"/>
                <a:gd name="T12" fmla="*/ 0 w 24"/>
                <a:gd name="T13" fmla="*/ 25 h 25"/>
                <a:gd name="T14" fmla="*/ 10 w 24"/>
                <a:gd name="T15" fmla="*/ 13 h 25"/>
                <a:gd name="T16" fmla="*/ 1 w 2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5">
                  <a:moveTo>
                    <a:pt x="1" y="0"/>
                  </a:moveTo>
                  <a:lnTo>
                    <a:pt x="12" y="11"/>
                  </a:lnTo>
                  <a:lnTo>
                    <a:pt x="24" y="2"/>
                  </a:lnTo>
                  <a:lnTo>
                    <a:pt x="14" y="13"/>
                  </a:lnTo>
                  <a:lnTo>
                    <a:pt x="24" y="25"/>
                  </a:lnTo>
                  <a:lnTo>
                    <a:pt x="12" y="15"/>
                  </a:lnTo>
                  <a:lnTo>
                    <a:pt x="0" y="25"/>
                  </a:lnTo>
                  <a:lnTo>
                    <a:pt x="10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48" name="Freeform 5797"/>
            <p:cNvSpPr>
              <a:spLocks/>
            </p:cNvSpPr>
            <p:nvPr/>
          </p:nvSpPr>
          <p:spPr bwMode="auto">
            <a:xfrm>
              <a:off x="1226828" y="3112137"/>
              <a:ext cx="62241" cy="62243"/>
            </a:xfrm>
            <a:custGeom>
              <a:avLst/>
              <a:gdLst>
                <a:gd name="T0" fmla="*/ 0 w 25"/>
                <a:gd name="T1" fmla="*/ 6 h 25"/>
                <a:gd name="T2" fmla="*/ 11 w 25"/>
                <a:gd name="T3" fmla="*/ 11 h 25"/>
                <a:gd name="T4" fmla="*/ 19 w 25"/>
                <a:gd name="T5" fmla="*/ 0 h 25"/>
                <a:gd name="T6" fmla="*/ 13 w 25"/>
                <a:gd name="T7" fmla="*/ 12 h 25"/>
                <a:gd name="T8" fmla="*/ 25 w 25"/>
                <a:gd name="T9" fmla="*/ 19 h 25"/>
                <a:gd name="T10" fmla="*/ 12 w 25"/>
                <a:gd name="T11" fmla="*/ 14 h 25"/>
                <a:gd name="T12" fmla="*/ 6 w 25"/>
                <a:gd name="T13" fmla="*/ 25 h 25"/>
                <a:gd name="T14" fmla="*/ 10 w 25"/>
                <a:gd name="T15" fmla="*/ 13 h 25"/>
                <a:gd name="T16" fmla="*/ 0 w 25"/>
                <a:gd name="T17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0" y="6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3" y="12"/>
                  </a:lnTo>
                  <a:lnTo>
                    <a:pt x="25" y="19"/>
                  </a:lnTo>
                  <a:lnTo>
                    <a:pt x="12" y="14"/>
                  </a:lnTo>
                  <a:lnTo>
                    <a:pt x="6" y="25"/>
                  </a:lnTo>
                  <a:lnTo>
                    <a:pt x="10" y="1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49" name="Freeform 5798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25 w 27"/>
                <a:gd name="T1" fmla="*/ 0 h 28"/>
                <a:gd name="T2" fmla="*/ 14 w 27"/>
                <a:gd name="T3" fmla="*/ 12 h 28"/>
                <a:gd name="T4" fmla="*/ 0 w 27"/>
                <a:gd name="T5" fmla="*/ 2 h 28"/>
                <a:gd name="T6" fmla="*/ 12 w 27"/>
                <a:gd name="T7" fmla="*/ 14 h 28"/>
                <a:gd name="T8" fmla="*/ 2 w 27"/>
                <a:gd name="T9" fmla="*/ 28 h 28"/>
                <a:gd name="T10" fmla="*/ 14 w 27"/>
                <a:gd name="T11" fmla="*/ 16 h 28"/>
                <a:gd name="T12" fmla="*/ 27 w 27"/>
                <a:gd name="T13" fmla="*/ 25 h 28"/>
                <a:gd name="T14" fmla="*/ 16 w 27"/>
                <a:gd name="T15" fmla="*/ 14 h 28"/>
                <a:gd name="T16" fmla="*/ 25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0" name="Freeform 5799"/>
            <p:cNvSpPr>
              <a:spLocks/>
            </p:cNvSpPr>
            <p:nvPr/>
          </p:nvSpPr>
          <p:spPr bwMode="auto">
            <a:xfrm>
              <a:off x="2932249" y="1471448"/>
              <a:ext cx="67221" cy="69710"/>
            </a:xfrm>
            <a:custGeom>
              <a:avLst/>
              <a:gdLst>
                <a:gd name="T0" fmla="*/ 25 w 27"/>
                <a:gd name="T1" fmla="*/ 0 h 28"/>
                <a:gd name="T2" fmla="*/ 14 w 27"/>
                <a:gd name="T3" fmla="*/ 12 h 28"/>
                <a:gd name="T4" fmla="*/ 0 w 27"/>
                <a:gd name="T5" fmla="*/ 2 h 28"/>
                <a:gd name="T6" fmla="*/ 12 w 27"/>
                <a:gd name="T7" fmla="*/ 14 h 28"/>
                <a:gd name="T8" fmla="*/ 2 w 27"/>
                <a:gd name="T9" fmla="*/ 28 h 28"/>
                <a:gd name="T10" fmla="*/ 14 w 27"/>
                <a:gd name="T11" fmla="*/ 16 h 28"/>
                <a:gd name="T12" fmla="*/ 27 w 27"/>
                <a:gd name="T13" fmla="*/ 25 h 28"/>
                <a:gd name="T14" fmla="*/ 16 w 27"/>
                <a:gd name="T15" fmla="*/ 14 h 28"/>
                <a:gd name="T16" fmla="*/ 25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25" y="0"/>
                  </a:moveTo>
                  <a:lnTo>
                    <a:pt x="14" y="12"/>
                  </a:lnTo>
                  <a:lnTo>
                    <a:pt x="0" y="2"/>
                  </a:lnTo>
                  <a:lnTo>
                    <a:pt x="12" y="14"/>
                  </a:lnTo>
                  <a:lnTo>
                    <a:pt x="2" y="28"/>
                  </a:lnTo>
                  <a:lnTo>
                    <a:pt x="14" y="16"/>
                  </a:lnTo>
                  <a:lnTo>
                    <a:pt x="27" y="25"/>
                  </a:lnTo>
                  <a:lnTo>
                    <a:pt x="16" y="14"/>
                  </a:lnTo>
                  <a:lnTo>
                    <a:pt x="2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1" name="Freeform 5800"/>
            <p:cNvSpPr>
              <a:spLocks/>
            </p:cNvSpPr>
            <p:nvPr/>
          </p:nvSpPr>
          <p:spPr bwMode="auto">
            <a:xfrm>
              <a:off x="577026" y="2151126"/>
              <a:ext cx="109545" cy="104566"/>
            </a:xfrm>
            <a:custGeom>
              <a:avLst/>
              <a:gdLst>
                <a:gd name="T0" fmla="*/ 0 w 44"/>
                <a:gd name="T1" fmla="*/ 16 h 42"/>
                <a:gd name="T2" fmla="*/ 20 w 44"/>
                <a:gd name="T3" fmla="*/ 19 h 42"/>
                <a:gd name="T4" fmla="*/ 27 w 44"/>
                <a:gd name="T5" fmla="*/ 0 h 42"/>
                <a:gd name="T6" fmla="*/ 24 w 44"/>
                <a:gd name="T7" fmla="*/ 20 h 42"/>
                <a:gd name="T8" fmla="*/ 44 w 44"/>
                <a:gd name="T9" fmla="*/ 26 h 42"/>
                <a:gd name="T10" fmla="*/ 24 w 44"/>
                <a:gd name="T11" fmla="*/ 23 h 42"/>
                <a:gd name="T12" fmla="*/ 17 w 44"/>
                <a:gd name="T13" fmla="*/ 42 h 42"/>
                <a:gd name="T14" fmla="*/ 20 w 44"/>
                <a:gd name="T15" fmla="*/ 22 h 42"/>
                <a:gd name="T16" fmla="*/ 0 w 44"/>
                <a:gd name="T17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2">
                  <a:moveTo>
                    <a:pt x="0" y="16"/>
                  </a:moveTo>
                  <a:lnTo>
                    <a:pt x="20" y="19"/>
                  </a:lnTo>
                  <a:lnTo>
                    <a:pt x="27" y="0"/>
                  </a:lnTo>
                  <a:lnTo>
                    <a:pt x="24" y="20"/>
                  </a:lnTo>
                  <a:lnTo>
                    <a:pt x="44" y="26"/>
                  </a:lnTo>
                  <a:lnTo>
                    <a:pt x="24" y="23"/>
                  </a:lnTo>
                  <a:lnTo>
                    <a:pt x="17" y="42"/>
                  </a:lnTo>
                  <a:lnTo>
                    <a:pt x="20" y="2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2" name="Freeform 5801"/>
            <p:cNvSpPr>
              <a:spLocks/>
            </p:cNvSpPr>
            <p:nvPr/>
          </p:nvSpPr>
          <p:spPr bwMode="auto">
            <a:xfrm>
              <a:off x="1025163" y="1895935"/>
              <a:ext cx="44814" cy="47306"/>
            </a:xfrm>
            <a:custGeom>
              <a:avLst/>
              <a:gdLst>
                <a:gd name="T0" fmla="*/ 0 w 18"/>
                <a:gd name="T1" fmla="*/ 9 h 19"/>
                <a:gd name="T2" fmla="*/ 9 w 18"/>
                <a:gd name="T3" fmla="*/ 9 h 19"/>
                <a:gd name="T4" fmla="*/ 11 w 18"/>
                <a:gd name="T5" fmla="*/ 0 h 19"/>
                <a:gd name="T6" fmla="*/ 10 w 18"/>
                <a:gd name="T7" fmla="*/ 9 h 19"/>
                <a:gd name="T8" fmla="*/ 18 w 18"/>
                <a:gd name="T9" fmla="*/ 11 h 19"/>
                <a:gd name="T10" fmla="*/ 10 w 18"/>
                <a:gd name="T11" fmla="*/ 11 h 19"/>
                <a:gd name="T12" fmla="*/ 7 w 18"/>
                <a:gd name="T13" fmla="*/ 19 h 19"/>
                <a:gd name="T14" fmla="*/ 9 w 18"/>
                <a:gd name="T15" fmla="*/ 11 h 19"/>
                <a:gd name="T16" fmla="*/ 0 w 18"/>
                <a:gd name="T1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9">
                  <a:moveTo>
                    <a:pt x="0" y="9"/>
                  </a:moveTo>
                  <a:lnTo>
                    <a:pt x="9" y="9"/>
                  </a:lnTo>
                  <a:lnTo>
                    <a:pt x="11" y="0"/>
                  </a:lnTo>
                  <a:lnTo>
                    <a:pt x="10" y="9"/>
                  </a:lnTo>
                  <a:lnTo>
                    <a:pt x="18" y="11"/>
                  </a:lnTo>
                  <a:lnTo>
                    <a:pt x="10" y="11"/>
                  </a:lnTo>
                  <a:lnTo>
                    <a:pt x="7" y="19"/>
                  </a:lnTo>
                  <a:lnTo>
                    <a:pt x="9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3" name="Freeform 5802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12 w 19"/>
                <a:gd name="T1" fmla="*/ 0 h 19"/>
                <a:gd name="T2" fmla="*/ 10 w 19"/>
                <a:gd name="T3" fmla="*/ 8 h 19"/>
                <a:gd name="T4" fmla="*/ 0 w 19"/>
                <a:gd name="T5" fmla="*/ 8 h 19"/>
                <a:gd name="T6" fmla="*/ 9 w 19"/>
                <a:gd name="T7" fmla="*/ 10 h 19"/>
                <a:gd name="T8" fmla="*/ 9 w 19"/>
                <a:gd name="T9" fmla="*/ 19 h 19"/>
                <a:gd name="T10" fmla="*/ 11 w 19"/>
                <a:gd name="T11" fmla="*/ 10 h 19"/>
                <a:gd name="T12" fmla="*/ 19 w 19"/>
                <a:gd name="T13" fmla="*/ 10 h 19"/>
                <a:gd name="T14" fmla="*/ 11 w 19"/>
                <a:gd name="T15" fmla="*/ 9 h 19"/>
                <a:gd name="T16" fmla="*/ 12 w 1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4" name="Freeform 5803"/>
            <p:cNvSpPr>
              <a:spLocks/>
            </p:cNvSpPr>
            <p:nvPr/>
          </p:nvSpPr>
          <p:spPr bwMode="auto">
            <a:xfrm>
              <a:off x="338019" y="971025"/>
              <a:ext cx="47303" cy="47306"/>
            </a:xfrm>
            <a:custGeom>
              <a:avLst/>
              <a:gdLst>
                <a:gd name="T0" fmla="*/ 12 w 19"/>
                <a:gd name="T1" fmla="*/ 0 h 19"/>
                <a:gd name="T2" fmla="*/ 10 w 19"/>
                <a:gd name="T3" fmla="*/ 8 h 19"/>
                <a:gd name="T4" fmla="*/ 0 w 19"/>
                <a:gd name="T5" fmla="*/ 8 h 19"/>
                <a:gd name="T6" fmla="*/ 9 w 19"/>
                <a:gd name="T7" fmla="*/ 10 h 19"/>
                <a:gd name="T8" fmla="*/ 9 w 19"/>
                <a:gd name="T9" fmla="*/ 19 h 19"/>
                <a:gd name="T10" fmla="*/ 11 w 19"/>
                <a:gd name="T11" fmla="*/ 10 h 19"/>
                <a:gd name="T12" fmla="*/ 19 w 19"/>
                <a:gd name="T13" fmla="*/ 10 h 19"/>
                <a:gd name="T14" fmla="*/ 11 w 19"/>
                <a:gd name="T15" fmla="*/ 9 h 19"/>
                <a:gd name="T16" fmla="*/ 12 w 19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lnTo>
                    <a:pt x="10" y="8"/>
                  </a:lnTo>
                  <a:lnTo>
                    <a:pt x="0" y="8"/>
                  </a:lnTo>
                  <a:lnTo>
                    <a:pt x="9" y="10"/>
                  </a:lnTo>
                  <a:lnTo>
                    <a:pt x="9" y="19"/>
                  </a:lnTo>
                  <a:lnTo>
                    <a:pt x="11" y="10"/>
                  </a:lnTo>
                  <a:lnTo>
                    <a:pt x="19" y="10"/>
                  </a:lnTo>
                  <a:lnTo>
                    <a:pt x="11" y="9"/>
                  </a:lnTo>
                  <a:lnTo>
                    <a:pt x="1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5" name="Freeform 5804"/>
            <p:cNvSpPr>
              <a:spLocks/>
            </p:cNvSpPr>
            <p:nvPr/>
          </p:nvSpPr>
          <p:spPr bwMode="auto">
            <a:xfrm>
              <a:off x="3081626" y="3216702"/>
              <a:ext cx="67221" cy="69710"/>
            </a:xfrm>
            <a:custGeom>
              <a:avLst/>
              <a:gdLst>
                <a:gd name="T0" fmla="*/ 13 w 27"/>
                <a:gd name="T1" fmla="*/ 0 h 28"/>
                <a:gd name="T2" fmla="*/ 15 w 27"/>
                <a:gd name="T3" fmla="*/ 13 h 28"/>
                <a:gd name="T4" fmla="*/ 27 w 27"/>
                <a:gd name="T5" fmla="*/ 12 h 28"/>
                <a:gd name="T6" fmla="*/ 15 w 27"/>
                <a:gd name="T7" fmla="*/ 15 h 28"/>
                <a:gd name="T8" fmla="*/ 15 w 27"/>
                <a:gd name="T9" fmla="*/ 28 h 28"/>
                <a:gd name="T10" fmla="*/ 13 w 27"/>
                <a:gd name="T11" fmla="*/ 15 h 28"/>
                <a:gd name="T12" fmla="*/ 0 w 27"/>
                <a:gd name="T13" fmla="*/ 15 h 28"/>
                <a:gd name="T14" fmla="*/ 13 w 27"/>
                <a:gd name="T15" fmla="*/ 13 h 28"/>
                <a:gd name="T16" fmla="*/ 13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2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6" name="Freeform 5805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13 w 28"/>
                <a:gd name="T1" fmla="*/ 0 h 29"/>
                <a:gd name="T2" fmla="*/ 13 w 28"/>
                <a:gd name="T3" fmla="*/ 13 h 29"/>
                <a:gd name="T4" fmla="*/ 0 w 28"/>
                <a:gd name="T5" fmla="*/ 16 h 29"/>
                <a:gd name="T6" fmla="*/ 13 w 28"/>
                <a:gd name="T7" fmla="*/ 15 h 29"/>
                <a:gd name="T8" fmla="*/ 15 w 28"/>
                <a:gd name="T9" fmla="*/ 29 h 29"/>
                <a:gd name="T10" fmla="*/ 15 w 28"/>
                <a:gd name="T11" fmla="*/ 15 h 29"/>
                <a:gd name="T12" fmla="*/ 28 w 28"/>
                <a:gd name="T13" fmla="*/ 13 h 29"/>
                <a:gd name="T14" fmla="*/ 15 w 28"/>
                <a:gd name="T15" fmla="*/ 13 h 29"/>
                <a:gd name="T16" fmla="*/ 13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7" name="Freeform 5806"/>
            <p:cNvSpPr>
              <a:spLocks/>
            </p:cNvSpPr>
            <p:nvPr/>
          </p:nvSpPr>
          <p:spPr bwMode="auto">
            <a:xfrm>
              <a:off x="4846802" y="1568545"/>
              <a:ext cx="69711" cy="72201"/>
            </a:xfrm>
            <a:custGeom>
              <a:avLst/>
              <a:gdLst>
                <a:gd name="T0" fmla="*/ 13 w 28"/>
                <a:gd name="T1" fmla="*/ 0 h 29"/>
                <a:gd name="T2" fmla="*/ 13 w 28"/>
                <a:gd name="T3" fmla="*/ 13 h 29"/>
                <a:gd name="T4" fmla="*/ 0 w 28"/>
                <a:gd name="T5" fmla="*/ 16 h 29"/>
                <a:gd name="T6" fmla="*/ 13 w 28"/>
                <a:gd name="T7" fmla="*/ 15 h 29"/>
                <a:gd name="T8" fmla="*/ 15 w 28"/>
                <a:gd name="T9" fmla="*/ 29 h 29"/>
                <a:gd name="T10" fmla="*/ 15 w 28"/>
                <a:gd name="T11" fmla="*/ 15 h 29"/>
                <a:gd name="T12" fmla="*/ 28 w 28"/>
                <a:gd name="T13" fmla="*/ 13 h 29"/>
                <a:gd name="T14" fmla="*/ 15 w 28"/>
                <a:gd name="T15" fmla="*/ 13 h 29"/>
                <a:gd name="T16" fmla="*/ 13 w 28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13" y="0"/>
                  </a:moveTo>
                  <a:lnTo>
                    <a:pt x="13" y="13"/>
                  </a:lnTo>
                  <a:lnTo>
                    <a:pt x="0" y="16"/>
                  </a:lnTo>
                  <a:lnTo>
                    <a:pt x="13" y="15"/>
                  </a:lnTo>
                  <a:lnTo>
                    <a:pt x="15" y="29"/>
                  </a:lnTo>
                  <a:lnTo>
                    <a:pt x="15" y="15"/>
                  </a:lnTo>
                  <a:lnTo>
                    <a:pt x="28" y="13"/>
                  </a:lnTo>
                  <a:lnTo>
                    <a:pt x="15" y="13"/>
                  </a:lnTo>
                  <a:lnTo>
                    <a:pt x="1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8" name="Freeform 5807"/>
            <p:cNvSpPr>
              <a:spLocks/>
            </p:cNvSpPr>
            <p:nvPr/>
          </p:nvSpPr>
          <p:spPr bwMode="auto">
            <a:xfrm>
              <a:off x="4124800" y="1180158"/>
              <a:ext cx="39835" cy="42326"/>
            </a:xfrm>
            <a:custGeom>
              <a:avLst/>
              <a:gdLst>
                <a:gd name="T0" fmla="*/ 8 w 16"/>
                <a:gd name="T1" fmla="*/ 0 h 17"/>
                <a:gd name="T2" fmla="*/ 9 w 16"/>
                <a:gd name="T3" fmla="*/ 7 h 17"/>
                <a:gd name="T4" fmla="*/ 16 w 16"/>
                <a:gd name="T5" fmla="*/ 7 h 17"/>
                <a:gd name="T6" fmla="*/ 9 w 16"/>
                <a:gd name="T7" fmla="*/ 9 h 17"/>
                <a:gd name="T8" fmla="*/ 9 w 16"/>
                <a:gd name="T9" fmla="*/ 17 h 17"/>
                <a:gd name="T10" fmla="*/ 8 w 16"/>
                <a:gd name="T11" fmla="*/ 9 h 17"/>
                <a:gd name="T12" fmla="*/ 0 w 16"/>
                <a:gd name="T13" fmla="*/ 9 h 17"/>
                <a:gd name="T14" fmla="*/ 8 w 16"/>
                <a:gd name="T15" fmla="*/ 7 h 17"/>
                <a:gd name="T16" fmla="*/ 8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0"/>
                  </a:moveTo>
                  <a:lnTo>
                    <a:pt x="9" y="7"/>
                  </a:lnTo>
                  <a:lnTo>
                    <a:pt x="16" y="7"/>
                  </a:lnTo>
                  <a:lnTo>
                    <a:pt x="9" y="9"/>
                  </a:lnTo>
                  <a:lnTo>
                    <a:pt x="9" y="17"/>
                  </a:lnTo>
                  <a:lnTo>
                    <a:pt x="8" y="9"/>
                  </a:lnTo>
                  <a:lnTo>
                    <a:pt x="0" y="9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9" name="Freeform 5808"/>
            <p:cNvSpPr>
              <a:spLocks/>
            </p:cNvSpPr>
            <p:nvPr/>
          </p:nvSpPr>
          <p:spPr bwMode="auto">
            <a:xfrm>
              <a:off x="8578809" y="1018328"/>
              <a:ext cx="69711" cy="67222"/>
            </a:xfrm>
            <a:custGeom>
              <a:avLst/>
              <a:gdLst>
                <a:gd name="T0" fmla="*/ 12 w 28"/>
                <a:gd name="T1" fmla="*/ 0 h 27"/>
                <a:gd name="T2" fmla="*/ 15 w 28"/>
                <a:gd name="T3" fmla="*/ 12 h 27"/>
                <a:gd name="T4" fmla="*/ 28 w 28"/>
                <a:gd name="T5" fmla="*/ 12 h 27"/>
                <a:gd name="T6" fmla="*/ 15 w 28"/>
                <a:gd name="T7" fmla="*/ 14 h 27"/>
                <a:gd name="T8" fmla="*/ 15 w 28"/>
                <a:gd name="T9" fmla="*/ 27 h 27"/>
                <a:gd name="T10" fmla="*/ 13 w 28"/>
                <a:gd name="T11" fmla="*/ 14 h 27"/>
                <a:gd name="T12" fmla="*/ 0 w 28"/>
                <a:gd name="T13" fmla="*/ 14 h 27"/>
                <a:gd name="T14" fmla="*/ 13 w 28"/>
                <a:gd name="T15" fmla="*/ 12 h 27"/>
                <a:gd name="T16" fmla="*/ 12 w 28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12" y="0"/>
                  </a:moveTo>
                  <a:lnTo>
                    <a:pt x="15" y="12"/>
                  </a:lnTo>
                  <a:lnTo>
                    <a:pt x="28" y="12"/>
                  </a:lnTo>
                  <a:lnTo>
                    <a:pt x="15" y="14"/>
                  </a:lnTo>
                  <a:lnTo>
                    <a:pt x="15" y="27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13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0" name="Freeform 5809"/>
            <p:cNvSpPr>
              <a:spLocks/>
            </p:cNvSpPr>
            <p:nvPr/>
          </p:nvSpPr>
          <p:spPr bwMode="auto">
            <a:xfrm>
              <a:off x="5762998" y="1060653"/>
              <a:ext cx="52283" cy="54773"/>
            </a:xfrm>
            <a:custGeom>
              <a:avLst/>
              <a:gdLst>
                <a:gd name="T0" fmla="*/ 0 w 21"/>
                <a:gd name="T1" fmla="*/ 2 h 22"/>
                <a:gd name="T2" fmla="*/ 11 w 21"/>
                <a:gd name="T3" fmla="*/ 9 h 22"/>
                <a:gd name="T4" fmla="*/ 20 w 21"/>
                <a:gd name="T5" fmla="*/ 0 h 22"/>
                <a:gd name="T6" fmla="*/ 13 w 21"/>
                <a:gd name="T7" fmla="*/ 10 h 22"/>
                <a:gd name="T8" fmla="*/ 21 w 21"/>
                <a:gd name="T9" fmla="*/ 20 h 22"/>
                <a:gd name="T10" fmla="*/ 11 w 21"/>
                <a:gd name="T11" fmla="*/ 12 h 22"/>
                <a:gd name="T12" fmla="*/ 2 w 21"/>
                <a:gd name="T13" fmla="*/ 22 h 22"/>
                <a:gd name="T14" fmla="*/ 10 w 21"/>
                <a:gd name="T15" fmla="*/ 10 h 22"/>
                <a:gd name="T16" fmla="*/ 0 w 21"/>
                <a:gd name="T17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">
                  <a:moveTo>
                    <a:pt x="0" y="2"/>
                  </a:moveTo>
                  <a:lnTo>
                    <a:pt x="11" y="9"/>
                  </a:lnTo>
                  <a:lnTo>
                    <a:pt x="20" y="0"/>
                  </a:lnTo>
                  <a:lnTo>
                    <a:pt x="13" y="10"/>
                  </a:lnTo>
                  <a:lnTo>
                    <a:pt x="21" y="20"/>
                  </a:lnTo>
                  <a:lnTo>
                    <a:pt x="11" y="12"/>
                  </a:lnTo>
                  <a:lnTo>
                    <a:pt x="2" y="22"/>
                  </a:lnTo>
                  <a:lnTo>
                    <a:pt x="10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" name="Freeform 5810"/>
            <p:cNvSpPr>
              <a:spLocks/>
            </p:cNvSpPr>
            <p:nvPr/>
          </p:nvSpPr>
          <p:spPr bwMode="auto">
            <a:xfrm>
              <a:off x="8265111" y="2845743"/>
              <a:ext cx="69711" cy="69710"/>
            </a:xfrm>
            <a:custGeom>
              <a:avLst/>
              <a:gdLst>
                <a:gd name="T0" fmla="*/ 13 w 28"/>
                <a:gd name="T1" fmla="*/ 0 h 28"/>
                <a:gd name="T2" fmla="*/ 16 w 28"/>
                <a:gd name="T3" fmla="*/ 13 h 28"/>
                <a:gd name="T4" fmla="*/ 28 w 28"/>
                <a:gd name="T5" fmla="*/ 13 h 28"/>
                <a:gd name="T6" fmla="*/ 16 w 28"/>
                <a:gd name="T7" fmla="*/ 15 h 28"/>
                <a:gd name="T8" fmla="*/ 16 w 28"/>
                <a:gd name="T9" fmla="*/ 28 h 28"/>
                <a:gd name="T10" fmla="*/ 14 w 28"/>
                <a:gd name="T11" fmla="*/ 15 h 28"/>
                <a:gd name="T12" fmla="*/ 0 w 28"/>
                <a:gd name="T13" fmla="*/ 16 h 28"/>
                <a:gd name="T14" fmla="*/ 14 w 28"/>
                <a:gd name="T15" fmla="*/ 13 h 28"/>
                <a:gd name="T16" fmla="*/ 13 w 28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13" y="0"/>
                  </a:moveTo>
                  <a:lnTo>
                    <a:pt x="16" y="13"/>
                  </a:lnTo>
                  <a:lnTo>
                    <a:pt x="28" y="13"/>
                  </a:lnTo>
                  <a:lnTo>
                    <a:pt x="16" y="15"/>
                  </a:lnTo>
                  <a:lnTo>
                    <a:pt x="16" y="28"/>
                  </a:lnTo>
                  <a:lnTo>
                    <a:pt x="14" y="15"/>
                  </a:lnTo>
                  <a:lnTo>
                    <a:pt x="0" y="16"/>
                  </a:lnTo>
                  <a:lnTo>
                    <a:pt x="14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2" name="Freeform 5811"/>
            <p:cNvSpPr>
              <a:spLocks/>
            </p:cNvSpPr>
            <p:nvPr/>
          </p:nvSpPr>
          <p:spPr bwMode="auto">
            <a:xfrm>
              <a:off x="3666701" y="2143657"/>
              <a:ext cx="69711" cy="67222"/>
            </a:xfrm>
            <a:custGeom>
              <a:avLst/>
              <a:gdLst>
                <a:gd name="T0" fmla="*/ 12 w 28"/>
                <a:gd name="T1" fmla="*/ 0 h 27"/>
                <a:gd name="T2" fmla="*/ 15 w 28"/>
                <a:gd name="T3" fmla="*/ 13 h 27"/>
                <a:gd name="T4" fmla="*/ 28 w 28"/>
                <a:gd name="T5" fmla="*/ 13 h 27"/>
                <a:gd name="T6" fmla="*/ 15 w 28"/>
                <a:gd name="T7" fmla="*/ 15 h 27"/>
                <a:gd name="T8" fmla="*/ 15 w 28"/>
                <a:gd name="T9" fmla="*/ 27 h 27"/>
                <a:gd name="T10" fmla="*/ 13 w 28"/>
                <a:gd name="T11" fmla="*/ 15 h 27"/>
                <a:gd name="T12" fmla="*/ 0 w 28"/>
                <a:gd name="T13" fmla="*/ 15 h 27"/>
                <a:gd name="T14" fmla="*/ 13 w 28"/>
                <a:gd name="T15" fmla="*/ 13 h 27"/>
                <a:gd name="T16" fmla="*/ 12 w 28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12" y="0"/>
                  </a:moveTo>
                  <a:lnTo>
                    <a:pt x="15" y="13"/>
                  </a:lnTo>
                  <a:lnTo>
                    <a:pt x="28" y="13"/>
                  </a:lnTo>
                  <a:lnTo>
                    <a:pt x="15" y="15"/>
                  </a:lnTo>
                  <a:lnTo>
                    <a:pt x="15" y="27"/>
                  </a:lnTo>
                  <a:lnTo>
                    <a:pt x="13" y="15"/>
                  </a:lnTo>
                  <a:lnTo>
                    <a:pt x="0" y="15"/>
                  </a:lnTo>
                  <a:lnTo>
                    <a:pt x="13" y="1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3" name="Freeform 5813"/>
            <p:cNvSpPr>
              <a:spLocks/>
            </p:cNvSpPr>
            <p:nvPr/>
          </p:nvSpPr>
          <p:spPr bwMode="auto">
            <a:xfrm>
              <a:off x="4635180" y="3351144"/>
              <a:ext cx="67221" cy="69710"/>
            </a:xfrm>
            <a:custGeom>
              <a:avLst/>
              <a:gdLst>
                <a:gd name="T0" fmla="*/ 13 w 27"/>
                <a:gd name="T1" fmla="*/ 0 h 28"/>
                <a:gd name="T2" fmla="*/ 15 w 27"/>
                <a:gd name="T3" fmla="*/ 13 h 28"/>
                <a:gd name="T4" fmla="*/ 27 w 27"/>
                <a:gd name="T5" fmla="*/ 13 h 28"/>
                <a:gd name="T6" fmla="*/ 15 w 27"/>
                <a:gd name="T7" fmla="*/ 15 h 28"/>
                <a:gd name="T8" fmla="*/ 15 w 27"/>
                <a:gd name="T9" fmla="*/ 28 h 28"/>
                <a:gd name="T10" fmla="*/ 13 w 27"/>
                <a:gd name="T11" fmla="*/ 16 h 28"/>
                <a:gd name="T12" fmla="*/ 0 w 27"/>
                <a:gd name="T13" fmla="*/ 16 h 28"/>
                <a:gd name="T14" fmla="*/ 13 w 27"/>
                <a:gd name="T15" fmla="*/ 14 h 28"/>
                <a:gd name="T16" fmla="*/ 13 w 2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8">
                  <a:moveTo>
                    <a:pt x="13" y="0"/>
                  </a:moveTo>
                  <a:lnTo>
                    <a:pt x="15" y="13"/>
                  </a:lnTo>
                  <a:lnTo>
                    <a:pt x="27" y="13"/>
                  </a:lnTo>
                  <a:lnTo>
                    <a:pt x="15" y="15"/>
                  </a:lnTo>
                  <a:lnTo>
                    <a:pt x="15" y="28"/>
                  </a:lnTo>
                  <a:lnTo>
                    <a:pt x="13" y="16"/>
                  </a:lnTo>
                  <a:lnTo>
                    <a:pt x="0" y="16"/>
                  </a:lnTo>
                  <a:lnTo>
                    <a:pt x="13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4" name="Freeform 5814"/>
            <p:cNvSpPr>
              <a:spLocks/>
            </p:cNvSpPr>
            <p:nvPr/>
          </p:nvSpPr>
          <p:spPr bwMode="auto">
            <a:xfrm>
              <a:off x="5352203" y="2756114"/>
              <a:ext cx="87137" cy="84648"/>
            </a:xfrm>
            <a:custGeom>
              <a:avLst/>
              <a:gdLst>
                <a:gd name="T0" fmla="*/ 8 w 35"/>
                <a:gd name="T1" fmla="*/ 0 h 34"/>
                <a:gd name="T2" fmla="*/ 18 w 35"/>
                <a:gd name="T3" fmla="*/ 14 h 34"/>
                <a:gd name="T4" fmla="*/ 35 w 35"/>
                <a:gd name="T5" fmla="*/ 8 h 34"/>
                <a:gd name="T6" fmla="*/ 19 w 35"/>
                <a:gd name="T7" fmla="*/ 18 h 34"/>
                <a:gd name="T8" fmla="*/ 26 w 35"/>
                <a:gd name="T9" fmla="*/ 34 h 34"/>
                <a:gd name="T10" fmla="*/ 17 w 35"/>
                <a:gd name="T11" fmla="*/ 19 h 34"/>
                <a:gd name="T12" fmla="*/ 0 w 35"/>
                <a:gd name="T13" fmla="*/ 26 h 34"/>
                <a:gd name="T14" fmla="*/ 15 w 35"/>
                <a:gd name="T15" fmla="*/ 16 h 34"/>
                <a:gd name="T16" fmla="*/ 8 w 35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4">
                  <a:moveTo>
                    <a:pt x="8" y="0"/>
                  </a:moveTo>
                  <a:lnTo>
                    <a:pt x="18" y="14"/>
                  </a:lnTo>
                  <a:lnTo>
                    <a:pt x="35" y="8"/>
                  </a:lnTo>
                  <a:lnTo>
                    <a:pt x="19" y="18"/>
                  </a:lnTo>
                  <a:lnTo>
                    <a:pt x="26" y="34"/>
                  </a:lnTo>
                  <a:lnTo>
                    <a:pt x="17" y="19"/>
                  </a:lnTo>
                  <a:lnTo>
                    <a:pt x="0" y="26"/>
                  </a:lnTo>
                  <a:lnTo>
                    <a:pt x="15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5" name="Freeform 5815"/>
            <p:cNvSpPr>
              <a:spLocks/>
            </p:cNvSpPr>
            <p:nvPr/>
          </p:nvSpPr>
          <p:spPr bwMode="auto">
            <a:xfrm>
              <a:off x="7080030" y="1371860"/>
              <a:ext cx="67221" cy="67222"/>
            </a:xfrm>
            <a:custGeom>
              <a:avLst/>
              <a:gdLst>
                <a:gd name="T0" fmla="*/ 15 w 27"/>
                <a:gd name="T1" fmla="*/ 0 h 27"/>
                <a:gd name="T2" fmla="*/ 14 w 27"/>
                <a:gd name="T3" fmla="*/ 13 h 27"/>
                <a:gd name="T4" fmla="*/ 27 w 27"/>
                <a:gd name="T5" fmla="*/ 16 h 27"/>
                <a:gd name="T6" fmla="*/ 14 w 27"/>
                <a:gd name="T7" fmla="*/ 15 h 27"/>
                <a:gd name="T8" fmla="*/ 11 w 27"/>
                <a:gd name="T9" fmla="*/ 27 h 27"/>
                <a:gd name="T10" fmla="*/ 12 w 27"/>
                <a:gd name="T11" fmla="*/ 15 h 27"/>
                <a:gd name="T12" fmla="*/ 0 w 27"/>
                <a:gd name="T13" fmla="*/ 12 h 27"/>
                <a:gd name="T14" fmla="*/ 12 w 27"/>
                <a:gd name="T15" fmla="*/ 13 h 27"/>
                <a:gd name="T16" fmla="*/ 15 w 27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2"/>
                  </a:lnTo>
                  <a:lnTo>
                    <a:pt x="12" y="1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6" name="Freeform 5816"/>
            <p:cNvSpPr>
              <a:spLocks/>
            </p:cNvSpPr>
            <p:nvPr/>
          </p:nvSpPr>
          <p:spPr bwMode="auto">
            <a:xfrm>
              <a:off x="4707381" y="2429967"/>
              <a:ext cx="67221" cy="67222"/>
            </a:xfrm>
            <a:custGeom>
              <a:avLst/>
              <a:gdLst>
                <a:gd name="T0" fmla="*/ 15 w 27"/>
                <a:gd name="T1" fmla="*/ 0 h 27"/>
                <a:gd name="T2" fmla="*/ 14 w 27"/>
                <a:gd name="T3" fmla="*/ 13 h 27"/>
                <a:gd name="T4" fmla="*/ 27 w 27"/>
                <a:gd name="T5" fmla="*/ 16 h 27"/>
                <a:gd name="T6" fmla="*/ 14 w 27"/>
                <a:gd name="T7" fmla="*/ 15 h 27"/>
                <a:gd name="T8" fmla="*/ 11 w 27"/>
                <a:gd name="T9" fmla="*/ 27 h 27"/>
                <a:gd name="T10" fmla="*/ 12 w 27"/>
                <a:gd name="T11" fmla="*/ 15 h 27"/>
                <a:gd name="T12" fmla="*/ 0 w 27"/>
                <a:gd name="T13" fmla="*/ 11 h 27"/>
                <a:gd name="T14" fmla="*/ 12 w 27"/>
                <a:gd name="T15" fmla="*/ 11 h 27"/>
                <a:gd name="T16" fmla="*/ 15 w 27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7">
                  <a:moveTo>
                    <a:pt x="15" y="0"/>
                  </a:moveTo>
                  <a:lnTo>
                    <a:pt x="14" y="13"/>
                  </a:lnTo>
                  <a:lnTo>
                    <a:pt x="27" y="16"/>
                  </a:lnTo>
                  <a:lnTo>
                    <a:pt x="14" y="15"/>
                  </a:lnTo>
                  <a:lnTo>
                    <a:pt x="11" y="27"/>
                  </a:lnTo>
                  <a:lnTo>
                    <a:pt x="12" y="15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7" name="Freeform 5821"/>
            <p:cNvSpPr>
              <a:spLocks/>
            </p:cNvSpPr>
            <p:nvPr/>
          </p:nvSpPr>
          <p:spPr bwMode="auto">
            <a:xfrm>
              <a:off x="1814387" y="572679"/>
              <a:ext cx="37344" cy="34856"/>
            </a:xfrm>
            <a:custGeom>
              <a:avLst/>
              <a:gdLst>
                <a:gd name="T0" fmla="*/ 6 w 15"/>
                <a:gd name="T1" fmla="*/ 0 h 14"/>
                <a:gd name="T2" fmla="*/ 8 w 15"/>
                <a:gd name="T3" fmla="*/ 7 h 14"/>
                <a:gd name="T4" fmla="*/ 15 w 15"/>
                <a:gd name="T5" fmla="*/ 7 h 14"/>
                <a:gd name="T6" fmla="*/ 8 w 15"/>
                <a:gd name="T7" fmla="*/ 8 h 14"/>
                <a:gd name="T8" fmla="*/ 8 w 15"/>
                <a:gd name="T9" fmla="*/ 14 h 14"/>
                <a:gd name="T10" fmla="*/ 7 w 15"/>
                <a:gd name="T11" fmla="*/ 8 h 14"/>
                <a:gd name="T12" fmla="*/ 0 w 15"/>
                <a:gd name="T13" fmla="*/ 8 h 14"/>
                <a:gd name="T14" fmla="*/ 6 w 15"/>
                <a:gd name="T15" fmla="*/ 7 h 14"/>
                <a:gd name="T16" fmla="*/ 6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6" y="0"/>
                  </a:moveTo>
                  <a:lnTo>
                    <a:pt x="8" y="7"/>
                  </a:lnTo>
                  <a:lnTo>
                    <a:pt x="15" y="7"/>
                  </a:lnTo>
                  <a:lnTo>
                    <a:pt x="8" y="8"/>
                  </a:lnTo>
                  <a:lnTo>
                    <a:pt x="8" y="14"/>
                  </a:lnTo>
                  <a:lnTo>
                    <a:pt x="7" y="8"/>
                  </a:lnTo>
                  <a:lnTo>
                    <a:pt x="0" y="8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8" name="Freeform 5822"/>
            <p:cNvSpPr>
              <a:spLocks/>
            </p:cNvSpPr>
            <p:nvPr/>
          </p:nvSpPr>
          <p:spPr bwMode="auto">
            <a:xfrm>
              <a:off x="2292403" y="306285"/>
              <a:ext cx="27386" cy="29876"/>
            </a:xfrm>
            <a:custGeom>
              <a:avLst/>
              <a:gdLst>
                <a:gd name="T0" fmla="*/ 0 w 11"/>
                <a:gd name="T1" fmla="*/ 1 h 12"/>
                <a:gd name="T2" fmla="*/ 6 w 11"/>
                <a:gd name="T3" fmla="*/ 5 h 12"/>
                <a:gd name="T4" fmla="*/ 10 w 11"/>
                <a:gd name="T5" fmla="*/ 0 h 12"/>
                <a:gd name="T6" fmla="*/ 6 w 11"/>
                <a:gd name="T7" fmla="*/ 5 h 12"/>
                <a:gd name="T8" fmla="*/ 11 w 11"/>
                <a:gd name="T9" fmla="*/ 11 h 12"/>
                <a:gd name="T10" fmla="*/ 6 w 11"/>
                <a:gd name="T11" fmla="*/ 6 h 12"/>
                <a:gd name="T12" fmla="*/ 1 w 11"/>
                <a:gd name="T13" fmla="*/ 12 h 12"/>
                <a:gd name="T14" fmla="*/ 5 w 11"/>
                <a:gd name="T15" fmla="*/ 6 h 12"/>
                <a:gd name="T16" fmla="*/ 0 w 11"/>
                <a:gd name="T1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">
                  <a:moveTo>
                    <a:pt x="0" y="1"/>
                  </a:moveTo>
                  <a:lnTo>
                    <a:pt x="6" y="5"/>
                  </a:lnTo>
                  <a:lnTo>
                    <a:pt x="10" y="0"/>
                  </a:lnTo>
                  <a:lnTo>
                    <a:pt x="6" y="5"/>
                  </a:lnTo>
                  <a:lnTo>
                    <a:pt x="11" y="11"/>
                  </a:lnTo>
                  <a:lnTo>
                    <a:pt x="6" y="6"/>
                  </a:lnTo>
                  <a:lnTo>
                    <a:pt x="1" y="12"/>
                  </a:lnTo>
                  <a:lnTo>
                    <a:pt x="5" y="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9" name="Freeform 5823"/>
            <p:cNvSpPr>
              <a:spLocks/>
            </p:cNvSpPr>
            <p:nvPr/>
          </p:nvSpPr>
          <p:spPr bwMode="auto">
            <a:xfrm>
              <a:off x="1196950" y="873930"/>
              <a:ext cx="37344" cy="32367"/>
            </a:xfrm>
            <a:custGeom>
              <a:avLst/>
              <a:gdLst>
                <a:gd name="T0" fmla="*/ 6 w 15"/>
                <a:gd name="T1" fmla="*/ 0 h 13"/>
                <a:gd name="T2" fmla="*/ 9 w 15"/>
                <a:gd name="T3" fmla="*/ 6 h 13"/>
                <a:gd name="T4" fmla="*/ 15 w 15"/>
                <a:gd name="T5" fmla="*/ 6 h 13"/>
                <a:gd name="T6" fmla="*/ 9 w 15"/>
                <a:gd name="T7" fmla="*/ 7 h 13"/>
                <a:gd name="T8" fmla="*/ 9 w 15"/>
                <a:gd name="T9" fmla="*/ 13 h 13"/>
                <a:gd name="T10" fmla="*/ 8 w 15"/>
                <a:gd name="T11" fmla="*/ 7 h 13"/>
                <a:gd name="T12" fmla="*/ 0 w 15"/>
                <a:gd name="T13" fmla="*/ 7 h 13"/>
                <a:gd name="T14" fmla="*/ 6 w 15"/>
                <a:gd name="T15" fmla="*/ 6 h 13"/>
                <a:gd name="T16" fmla="*/ 6 w 15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6" y="0"/>
                  </a:moveTo>
                  <a:lnTo>
                    <a:pt x="9" y="6"/>
                  </a:lnTo>
                  <a:lnTo>
                    <a:pt x="15" y="6"/>
                  </a:lnTo>
                  <a:lnTo>
                    <a:pt x="9" y="7"/>
                  </a:lnTo>
                  <a:lnTo>
                    <a:pt x="9" y="13"/>
                  </a:lnTo>
                  <a:lnTo>
                    <a:pt x="8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0" name="Freeform 5824"/>
            <p:cNvSpPr>
              <a:spLocks/>
            </p:cNvSpPr>
            <p:nvPr/>
          </p:nvSpPr>
          <p:spPr bwMode="auto">
            <a:xfrm>
              <a:off x="1470813" y="647370"/>
              <a:ext cx="27386" cy="32367"/>
            </a:xfrm>
            <a:custGeom>
              <a:avLst/>
              <a:gdLst>
                <a:gd name="T0" fmla="*/ 0 w 11"/>
                <a:gd name="T1" fmla="*/ 3 h 13"/>
                <a:gd name="T2" fmla="*/ 5 w 11"/>
                <a:gd name="T3" fmla="*/ 6 h 13"/>
                <a:gd name="T4" fmla="*/ 9 w 11"/>
                <a:gd name="T5" fmla="*/ 0 h 13"/>
                <a:gd name="T6" fmla="*/ 6 w 11"/>
                <a:gd name="T7" fmla="*/ 6 h 13"/>
                <a:gd name="T8" fmla="*/ 11 w 11"/>
                <a:gd name="T9" fmla="*/ 11 h 13"/>
                <a:gd name="T10" fmla="*/ 6 w 11"/>
                <a:gd name="T11" fmla="*/ 7 h 13"/>
                <a:gd name="T12" fmla="*/ 2 w 11"/>
                <a:gd name="T13" fmla="*/ 13 h 13"/>
                <a:gd name="T14" fmla="*/ 5 w 11"/>
                <a:gd name="T15" fmla="*/ 6 h 13"/>
                <a:gd name="T16" fmla="*/ 0 w 11"/>
                <a:gd name="T1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3">
                  <a:moveTo>
                    <a:pt x="0" y="3"/>
                  </a:moveTo>
                  <a:lnTo>
                    <a:pt x="5" y="6"/>
                  </a:lnTo>
                  <a:lnTo>
                    <a:pt x="9" y="0"/>
                  </a:lnTo>
                  <a:lnTo>
                    <a:pt x="6" y="6"/>
                  </a:lnTo>
                  <a:lnTo>
                    <a:pt x="11" y="11"/>
                  </a:lnTo>
                  <a:lnTo>
                    <a:pt x="6" y="7"/>
                  </a:lnTo>
                  <a:lnTo>
                    <a:pt x="2" y="13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1" name="Freeform 5825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6 w 14"/>
                <a:gd name="T1" fmla="*/ 0 h 15"/>
                <a:gd name="T2" fmla="*/ 6 w 14"/>
                <a:gd name="T3" fmla="*/ 6 h 15"/>
                <a:gd name="T4" fmla="*/ 0 w 14"/>
                <a:gd name="T5" fmla="*/ 7 h 15"/>
                <a:gd name="T6" fmla="*/ 6 w 14"/>
                <a:gd name="T7" fmla="*/ 7 h 15"/>
                <a:gd name="T8" fmla="*/ 7 w 14"/>
                <a:gd name="T9" fmla="*/ 15 h 15"/>
                <a:gd name="T10" fmla="*/ 7 w 14"/>
                <a:gd name="T11" fmla="*/ 7 h 15"/>
                <a:gd name="T12" fmla="*/ 14 w 14"/>
                <a:gd name="T13" fmla="*/ 6 h 15"/>
                <a:gd name="T14" fmla="*/ 7 w 14"/>
                <a:gd name="T15" fmla="*/ 6 h 15"/>
                <a:gd name="T16" fmla="*/ 6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" name="Freeform 5826"/>
            <p:cNvSpPr>
              <a:spLocks/>
            </p:cNvSpPr>
            <p:nvPr/>
          </p:nvSpPr>
          <p:spPr bwMode="auto">
            <a:xfrm>
              <a:off x="1704842" y="1503814"/>
              <a:ext cx="34856" cy="37346"/>
            </a:xfrm>
            <a:custGeom>
              <a:avLst/>
              <a:gdLst>
                <a:gd name="T0" fmla="*/ 6 w 14"/>
                <a:gd name="T1" fmla="*/ 0 h 15"/>
                <a:gd name="T2" fmla="*/ 6 w 14"/>
                <a:gd name="T3" fmla="*/ 6 h 15"/>
                <a:gd name="T4" fmla="*/ 0 w 14"/>
                <a:gd name="T5" fmla="*/ 7 h 15"/>
                <a:gd name="T6" fmla="*/ 6 w 14"/>
                <a:gd name="T7" fmla="*/ 7 h 15"/>
                <a:gd name="T8" fmla="*/ 7 w 14"/>
                <a:gd name="T9" fmla="*/ 15 h 15"/>
                <a:gd name="T10" fmla="*/ 7 w 14"/>
                <a:gd name="T11" fmla="*/ 7 h 15"/>
                <a:gd name="T12" fmla="*/ 14 w 14"/>
                <a:gd name="T13" fmla="*/ 6 h 15"/>
                <a:gd name="T14" fmla="*/ 7 w 14"/>
                <a:gd name="T15" fmla="*/ 6 h 15"/>
                <a:gd name="T16" fmla="*/ 6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6" y="0"/>
                  </a:moveTo>
                  <a:lnTo>
                    <a:pt x="6" y="6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15"/>
                  </a:lnTo>
                  <a:lnTo>
                    <a:pt x="7" y="7"/>
                  </a:lnTo>
                  <a:lnTo>
                    <a:pt x="14" y="6"/>
                  </a:lnTo>
                  <a:lnTo>
                    <a:pt x="7" y="6"/>
                  </a:lnTo>
                  <a:lnTo>
                    <a:pt x="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3" name="Freeform 5827"/>
            <p:cNvSpPr>
              <a:spLocks/>
            </p:cNvSpPr>
            <p:nvPr/>
          </p:nvSpPr>
          <p:spPr bwMode="auto">
            <a:xfrm>
              <a:off x="2075805" y="1190116"/>
              <a:ext cx="47303" cy="44814"/>
            </a:xfrm>
            <a:custGeom>
              <a:avLst/>
              <a:gdLst>
                <a:gd name="T0" fmla="*/ 6 w 19"/>
                <a:gd name="T1" fmla="*/ 0 h 18"/>
                <a:gd name="T2" fmla="*/ 10 w 19"/>
                <a:gd name="T3" fmla="*/ 9 h 18"/>
                <a:gd name="T4" fmla="*/ 19 w 19"/>
                <a:gd name="T5" fmla="*/ 5 h 18"/>
                <a:gd name="T6" fmla="*/ 11 w 19"/>
                <a:gd name="T7" fmla="*/ 10 h 18"/>
                <a:gd name="T8" fmla="*/ 14 w 19"/>
                <a:gd name="T9" fmla="*/ 18 h 18"/>
                <a:gd name="T10" fmla="*/ 10 w 19"/>
                <a:gd name="T11" fmla="*/ 11 h 18"/>
                <a:gd name="T12" fmla="*/ 0 w 19"/>
                <a:gd name="T13" fmla="*/ 14 h 18"/>
                <a:gd name="T14" fmla="*/ 9 w 19"/>
                <a:gd name="T15" fmla="*/ 9 h 18"/>
                <a:gd name="T16" fmla="*/ 6 w 19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8">
                  <a:moveTo>
                    <a:pt x="6" y="0"/>
                  </a:moveTo>
                  <a:lnTo>
                    <a:pt x="10" y="9"/>
                  </a:lnTo>
                  <a:lnTo>
                    <a:pt x="19" y="5"/>
                  </a:lnTo>
                  <a:lnTo>
                    <a:pt x="11" y="10"/>
                  </a:lnTo>
                  <a:lnTo>
                    <a:pt x="14" y="18"/>
                  </a:lnTo>
                  <a:lnTo>
                    <a:pt x="10" y="11"/>
                  </a:lnTo>
                  <a:lnTo>
                    <a:pt x="0" y="14"/>
                  </a:lnTo>
                  <a:lnTo>
                    <a:pt x="9" y="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4" name="Freeform 5828"/>
            <p:cNvSpPr>
              <a:spLocks/>
            </p:cNvSpPr>
            <p:nvPr/>
          </p:nvSpPr>
          <p:spPr bwMode="auto">
            <a:xfrm>
              <a:off x="2979550" y="468114"/>
              <a:ext cx="34856" cy="37346"/>
            </a:xfrm>
            <a:custGeom>
              <a:avLst/>
              <a:gdLst>
                <a:gd name="T0" fmla="*/ 7 w 14"/>
                <a:gd name="T1" fmla="*/ 0 h 15"/>
                <a:gd name="T2" fmla="*/ 7 w 14"/>
                <a:gd name="T3" fmla="*/ 8 h 15"/>
                <a:gd name="T4" fmla="*/ 14 w 14"/>
                <a:gd name="T5" fmla="*/ 9 h 15"/>
                <a:gd name="T6" fmla="*/ 7 w 14"/>
                <a:gd name="T7" fmla="*/ 9 h 15"/>
                <a:gd name="T8" fmla="*/ 5 w 14"/>
                <a:gd name="T9" fmla="*/ 15 h 15"/>
                <a:gd name="T10" fmla="*/ 6 w 14"/>
                <a:gd name="T11" fmla="*/ 9 h 15"/>
                <a:gd name="T12" fmla="*/ 0 w 14"/>
                <a:gd name="T13" fmla="*/ 7 h 15"/>
                <a:gd name="T14" fmla="*/ 6 w 14"/>
                <a:gd name="T15" fmla="*/ 7 h 15"/>
                <a:gd name="T16" fmla="*/ 7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lnTo>
                    <a:pt x="7" y="8"/>
                  </a:lnTo>
                  <a:lnTo>
                    <a:pt x="14" y="9"/>
                  </a:lnTo>
                  <a:lnTo>
                    <a:pt x="7" y="9"/>
                  </a:lnTo>
                  <a:lnTo>
                    <a:pt x="5" y="15"/>
                  </a:lnTo>
                  <a:lnTo>
                    <a:pt x="6" y="9"/>
                  </a:lnTo>
                  <a:lnTo>
                    <a:pt x="0" y="7"/>
                  </a:lnTo>
                  <a:lnTo>
                    <a:pt x="6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5" name="Freeform 5829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9 w 15"/>
                <a:gd name="T1" fmla="*/ 0 h 15"/>
                <a:gd name="T2" fmla="*/ 7 w 15"/>
                <a:gd name="T3" fmla="*/ 6 h 15"/>
                <a:gd name="T4" fmla="*/ 0 w 15"/>
                <a:gd name="T5" fmla="*/ 6 h 15"/>
                <a:gd name="T6" fmla="*/ 7 w 15"/>
                <a:gd name="T7" fmla="*/ 8 h 15"/>
                <a:gd name="T8" fmla="*/ 7 w 15"/>
                <a:gd name="T9" fmla="*/ 15 h 15"/>
                <a:gd name="T10" fmla="*/ 8 w 15"/>
                <a:gd name="T11" fmla="*/ 8 h 15"/>
                <a:gd name="T12" fmla="*/ 15 w 15"/>
                <a:gd name="T13" fmla="*/ 8 h 15"/>
                <a:gd name="T14" fmla="*/ 8 w 15"/>
                <a:gd name="T15" fmla="*/ 7 h 15"/>
                <a:gd name="T16" fmla="*/ 9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6" name="Freeform 5830"/>
            <p:cNvSpPr>
              <a:spLocks/>
            </p:cNvSpPr>
            <p:nvPr/>
          </p:nvSpPr>
          <p:spPr bwMode="auto">
            <a:xfrm>
              <a:off x="1739697" y="1020819"/>
              <a:ext cx="37344" cy="37346"/>
            </a:xfrm>
            <a:custGeom>
              <a:avLst/>
              <a:gdLst>
                <a:gd name="T0" fmla="*/ 9 w 15"/>
                <a:gd name="T1" fmla="*/ 0 h 15"/>
                <a:gd name="T2" fmla="*/ 7 w 15"/>
                <a:gd name="T3" fmla="*/ 6 h 15"/>
                <a:gd name="T4" fmla="*/ 0 w 15"/>
                <a:gd name="T5" fmla="*/ 6 h 15"/>
                <a:gd name="T6" fmla="*/ 7 w 15"/>
                <a:gd name="T7" fmla="*/ 8 h 15"/>
                <a:gd name="T8" fmla="*/ 7 w 15"/>
                <a:gd name="T9" fmla="*/ 15 h 15"/>
                <a:gd name="T10" fmla="*/ 8 w 15"/>
                <a:gd name="T11" fmla="*/ 8 h 15"/>
                <a:gd name="T12" fmla="*/ 15 w 15"/>
                <a:gd name="T13" fmla="*/ 8 h 15"/>
                <a:gd name="T14" fmla="*/ 8 w 15"/>
                <a:gd name="T15" fmla="*/ 7 h 15"/>
                <a:gd name="T16" fmla="*/ 9 w 15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5">
                  <a:moveTo>
                    <a:pt x="9" y="0"/>
                  </a:moveTo>
                  <a:lnTo>
                    <a:pt x="7" y="6"/>
                  </a:lnTo>
                  <a:lnTo>
                    <a:pt x="0" y="6"/>
                  </a:lnTo>
                  <a:lnTo>
                    <a:pt x="7" y="8"/>
                  </a:lnTo>
                  <a:lnTo>
                    <a:pt x="7" y="15"/>
                  </a:lnTo>
                  <a:lnTo>
                    <a:pt x="8" y="8"/>
                  </a:lnTo>
                  <a:lnTo>
                    <a:pt x="15" y="8"/>
                  </a:lnTo>
                  <a:lnTo>
                    <a:pt x="8" y="7"/>
                  </a:lnTo>
                  <a:lnTo>
                    <a:pt x="9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7" name="Freeform 5831"/>
            <p:cNvSpPr>
              <a:spLocks/>
            </p:cNvSpPr>
            <p:nvPr/>
          </p:nvSpPr>
          <p:spPr bwMode="auto">
            <a:xfrm>
              <a:off x="8003693" y="537823"/>
              <a:ext cx="29876" cy="29876"/>
            </a:xfrm>
            <a:custGeom>
              <a:avLst/>
              <a:gdLst>
                <a:gd name="T0" fmla="*/ 6 w 12"/>
                <a:gd name="T1" fmla="*/ 0 h 12"/>
                <a:gd name="T2" fmla="*/ 7 w 12"/>
                <a:gd name="T3" fmla="*/ 6 h 12"/>
                <a:gd name="T4" fmla="*/ 12 w 12"/>
                <a:gd name="T5" fmla="*/ 6 h 12"/>
                <a:gd name="T6" fmla="*/ 7 w 12"/>
                <a:gd name="T7" fmla="*/ 7 h 12"/>
                <a:gd name="T8" fmla="*/ 7 w 12"/>
                <a:gd name="T9" fmla="*/ 12 h 12"/>
                <a:gd name="T10" fmla="*/ 6 w 12"/>
                <a:gd name="T11" fmla="*/ 7 h 12"/>
                <a:gd name="T12" fmla="*/ 0 w 12"/>
                <a:gd name="T13" fmla="*/ 7 h 12"/>
                <a:gd name="T14" fmla="*/ 6 w 12"/>
                <a:gd name="T15" fmla="*/ 6 h 12"/>
                <a:gd name="T16" fmla="*/ 6 w 1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7" y="6"/>
                  </a:lnTo>
                  <a:lnTo>
                    <a:pt x="12" y="6"/>
                  </a:lnTo>
                  <a:lnTo>
                    <a:pt x="7" y="7"/>
                  </a:lnTo>
                  <a:lnTo>
                    <a:pt x="7" y="12"/>
                  </a:lnTo>
                  <a:lnTo>
                    <a:pt x="6" y="7"/>
                  </a:lnTo>
                  <a:lnTo>
                    <a:pt x="0" y="7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8" name="Freeform 5832"/>
            <p:cNvSpPr>
              <a:spLocks/>
            </p:cNvSpPr>
            <p:nvPr/>
          </p:nvSpPr>
          <p:spPr bwMode="auto">
            <a:xfrm>
              <a:off x="8424449" y="303795"/>
              <a:ext cx="24897" cy="22408"/>
            </a:xfrm>
            <a:custGeom>
              <a:avLst/>
              <a:gdLst>
                <a:gd name="T0" fmla="*/ 0 w 10"/>
                <a:gd name="T1" fmla="*/ 1 h 9"/>
                <a:gd name="T2" fmla="*/ 6 w 10"/>
                <a:gd name="T3" fmla="*/ 4 h 9"/>
                <a:gd name="T4" fmla="*/ 10 w 10"/>
                <a:gd name="T5" fmla="*/ 0 h 9"/>
                <a:gd name="T6" fmla="*/ 6 w 10"/>
                <a:gd name="T7" fmla="*/ 4 h 9"/>
                <a:gd name="T8" fmla="*/ 10 w 10"/>
                <a:gd name="T9" fmla="*/ 8 h 9"/>
                <a:gd name="T10" fmla="*/ 6 w 10"/>
                <a:gd name="T11" fmla="*/ 5 h 9"/>
                <a:gd name="T12" fmla="*/ 1 w 10"/>
                <a:gd name="T13" fmla="*/ 9 h 9"/>
                <a:gd name="T14" fmla="*/ 5 w 10"/>
                <a:gd name="T15" fmla="*/ 5 h 9"/>
                <a:gd name="T16" fmla="*/ 0 w 10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0" y="1"/>
                  </a:moveTo>
                  <a:lnTo>
                    <a:pt x="6" y="4"/>
                  </a:lnTo>
                  <a:lnTo>
                    <a:pt x="10" y="0"/>
                  </a:lnTo>
                  <a:lnTo>
                    <a:pt x="6" y="4"/>
                  </a:lnTo>
                  <a:lnTo>
                    <a:pt x="10" y="8"/>
                  </a:lnTo>
                  <a:lnTo>
                    <a:pt x="6" y="5"/>
                  </a:lnTo>
                  <a:lnTo>
                    <a:pt x="1" y="9"/>
                  </a:lnTo>
                  <a:lnTo>
                    <a:pt x="5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9" name="Freeform 5833"/>
            <p:cNvSpPr>
              <a:spLocks/>
            </p:cNvSpPr>
            <p:nvPr/>
          </p:nvSpPr>
          <p:spPr bwMode="auto">
            <a:xfrm>
              <a:off x="7455967" y="801727"/>
              <a:ext cx="34856" cy="32367"/>
            </a:xfrm>
            <a:custGeom>
              <a:avLst/>
              <a:gdLst>
                <a:gd name="T0" fmla="*/ 7 w 14"/>
                <a:gd name="T1" fmla="*/ 0 h 13"/>
                <a:gd name="T2" fmla="*/ 8 w 14"/>
                <a:gd name="T3" fmla="*/ 7 h 13"/>
                <a:gd name="T4" fmla="*/ 14 w 14"/>
                <a:gd name="T5" fmla="*/ 7 h 13"/>
                <a:gd name="T6" fmla="*/ 8 w 14"/>
                <a:gd name="T7" fmla="*/ 8 h 13"/>
                <a:gd name="T8" fmla="*/ 8 w 14"/>
                <a:gd name="T9" fmla="*/ 13 h 13"/>
                <a:gd name="T10" fmla="*/ 7 w 14"/>
                <a:gd name="T11" fmla="*/ 8 h 13"/>
                <a:gd name="T12" fmla="*/ 0 w 14"/>
                <a:gd name="T13" fmla="*/ 8 h 13"/>
                <a:gd name="T14" fmla="*/ 7 w 14"/>
                <a:gd name="T15" fmla="*/ 7 h 13"/>
                <a:gd name="T16" fmla="*/ 7 w 1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lnTo>
                    <a:pt x="8" y="7"/>
                  </a:lnTo>
                  <a:lnTo>
                    <a:pt x="14" y="7"/>
                  </a:lnTo>
                  <a:lnTo>
                    <a:pt x="8" y="8"/>
                  </a:lnTo>
                  <a:lnTo>
                    <a:pt x="8" y="13"/>
                  </a:lnTo>
                  <a:lnTo>
                    <a:pt x="7" y="8"/>
                  </a:lnTo>
                  <a:lnTo>
                    <a:pt x="0" y="8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0" name="Freeform 5834"/>
            <p:cNvSpPr>
              <a:spLocks/>
            </p:cNvSpPr>
            <p:nvPr/>
          </p:nvSpPr>
          <p:spPr bwMode="auto">
            <a:xfrm>
              <a:off x="7697463" y="605045"/>
              <a:ext cx="27386" cy="27387"/>
            </a:xfrm>
            <a:custGeom>
              <a:avLst/>
              <a:gdLst>
                <a:gd name="T0" fmla="*/ 0 w 11"/>
                <a:gd name="T1" fmla="*/ 2 h 11"/>
                <a:gd name="T2" fmla="*/ 6 w 11"/>
                <a:gd name="T3" fmla="*/ 4 h 11"/>
                <a:gd name="T4" fmla="*/ 9 w 11"/>
                <a:gd name="T5" fmla="*/ 0 h 11"/>
                <a:gd name="T6" fmla="*/ 7 w 11"/>
                <a:gd name="T7" fmla="*/ 6 h 11"/>
                <a:gd name="T8" fmla="*/ 11 w 11"/>
                <a:gd name="T9" fmla="*/ 9 h 11"/>
                <a:gd name="T10" fmla="*/ 6 w 11"/>
                <a:gd name="T11" fmla="*/ 7 h 11"/>
                <a:gd name="T12" fmla="*/ 2 w 11"/>
                <a:gd name="T13" fmla="*/ 11 h 11"/>
                <a:gd name="T14" fmla="*/ 5 w 11"/>
                <a:gd name="T15" fmla="*/ 6 h 11"/>
                <a:gd name="T16" fmla="*/ 0 w 11"/>
                <a:gd name="T17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0" y="2"/>
                  </a:moveTo>
                  <a:lnTo>
                    <a:pt x="6" y="4"/>
                  </a:lnTo>
                  <a:lnTo>
                    <a:pt x="9" y="0"/>
                  </a:lnTo>
                  <a:lnTo>
                    <a:pt x="7" y="6"/>
                  </a:lnTo>
                  <a:lnTo>
                    <a:pt x="11" y="9"/>
                  </a:lnTo>
                  <a:lnTo>
                    <a:pt x="6" y="7"/>
                  </a:lnTo>
                  <a:lnTo>
                    <a:pt x="2" y="11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1" name="Freeform 5835"/>
            <p:cNvSpPr>
              <a:spLocks/>
            </p:cNvSpPr>
            <p:nvPr/>
          </p:nvSpPr>
          <p:spPr bwMode="auto">
            <a:xfrm>
              <a:off x="7906596" y="1359411"/>
              <a:ext cx="29876" cy="29876"/>
            </a:xfrm>
            <a:custGeom>
              <a:avLst/>
              <a:gdLst>
                <a:gd name="T0" fmla="*/ 5 w 12"/>
                <a:gd name="T1" fmla="*/ 0 h 12"/>
                <a:gd name="T2" fmla="*/ 6 w 12"/>
                <a:gd name="T3" fmla="*/ 6 h 12"/>
                <a:gd name="T4" fmla="*/ 12 w 12"/>
                <a:gd name="T5" fmla="*/ 6 h 12"/>
                <a:gd name="T6" fmla="*/ 6 w 12"/>
                <a:gd name="T7" fmla="*/ 7 h 12"/>
                <a:gd name="T8" fmla="*/ 6 w 12"/>
                <a:gd name="T9" fmla="*/ 12 h 12"/>
                <a:gd name="T10" fmla="*/ 5 w 12"/>
                <a:gd name="T11" fmla="*/ 7 h 12"/>
                <a:gd name="T12" fmla="*/ 0 w 12"/>
                <a:gd name="T13" fmla="*/ 7 h 12"/>
                <a:gd name="T14" fmla="*/ 5 w 12"/>
                <a:gd name="T15" fmla="*/ 6 h 12"/>
                <a:gd name="T16" fmla="*/ 5 w 12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2">
                  <a:moveTo>
                    <a:pt x="5" y="0"/>
                  </a:moveTo>
                  <a:lnTo>
                    <a:pt x="6" y="6"/>
                  </a:lnTo>
                  <a:lnTo>
                    <a:pt x="12" y="6"/>
                  </a:lnTo>
                  <a:lnTo>
                    <a:pt x="6" y="7"/>
                  </a:lnTo>
                  <a:lnTo>
                    <a:pt x="6" y="12"/>
                  </a:lnTo>
                  <a:lnTo>
                    <a:pt x="5" y="7"/>
                  </a:lnTo>
                  <a:lnTo>
                    <a:pt x="0" y="7"/>
                  </a:lnTo>
                  <a:lnTo>
                    <a:pt x="5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2" name="Freeform 5836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4 w 16"/>
                <a:gd name="T1" fmla="*/ 0 h 17"/>
                <a:gd name="T2" fmla="*/ 7 w 16"/>
                <a:gd name="T3" fmla="*/ 9 h 17"/>
                <a:gd name="T4" fmla="*/ 0 w 16"/>
                <a:gd name="T5" fmla="*/ 13 h 17"/>
                <a:gd name="T6" fmla="*/ 8 w 16"/>
                <a:gd name="T7" fmla="*/ 10 h 17"/>
                <a:gd name="T8" fmla="*/ 12 w 16"/>
                <a:gd name="T9" fmla="*/ 17 h 17"/>
                <a:gd name="T10" fmla="*/ 9 w 16"/>
                <a:gd name="T11" fmla="*/ 9 h 17"/>
                <a:gd name="T12" fmla="*/ 16 w 16"/>
                <a:gd name="T13" fmla="*/ 4 h 17"/>
                <a:gd name="T14" fmla="*/ 8 w 16"/>
                <a:gd name="T15" fmla="*/ 7 h 17"/>
                <a:gd name="T16" fmla="*/ 4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3" name="Freeform 5837"/>
            <p:cNvSpPr>
              <a:spLocks/>
            </p:cNvSpPr>
            <p:nvPr/>
          </p:nvSpPr>
          <p:spPr bwMode="auto">
            <a:xfrm>
              <a:off x="8235234" y="1083060"/>
              <a:ext cx="39835" cy="42326"/>
            </a:xfrm>
            <a:custGeom>
              <a:avLst/>
              <a:gdLst>
                <a:gd name="T0" fmla="*/ 4 w 16"/>
                <a:gd name="T1" fmla="*/ 0 h 17"/>
                <a:gd name="T2" fmla="*/ 7 w 16"/>
                <a:gd name="T3" fmla="*/ 9 h 17"/>
                <a:gd name="T4" fmla="*/ 0 w 16"/>
                <a:gd name="T5" fmla="*/ 13 h 17"/>
                <a:gd name="T6" fmla="*/ 8 w 16"/>
                <a:gd name="T7" fmla="*/ 10 h 17"/>
                <a:gd name="T8" fmla="*/ 12 w 16"/>
                <a:gd name="T9" fmla="*/ 17 h 17"/>
                <a:gd name="T10" fmla="*/ 9 w 16"/>
                <a:gd name="T11" fmla="*/ 9 h 17"/>
                <a:gd name="T12" fmla="*/ 16 w 16"/>
                <a:gd name="T13" fmla="*/ 4 h 17"/>
                <a:gd name="T14" fmla="*/ 8 w 16"/>
                <a:gd name="T15" fmla="*/ 7 h 17"/>
                <a:gd name="T16" fmla="*/ 4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4" y="0"/>
                  </a:moveTo>
                  <a:lnTo>
                    <a:pt x="7" y="9"/>
                  </a:lnTo>
                  <a:lnTo>
                    <a:pt x="0" y="13"/>
                  </a:lnTo>
                  <a:lnTo>
                    <a:pt x="8" y="10"/>
                  </a:lnTo>
                  <a:lnTo>
                    <a:pt x="12" y="17"/>
                  </a:lnTo>
                  <a:lnTo>
                    <a:pt x="9" y="9"/>
                  </a:lnTo>
                  <a:lnTo>
                    <a:pt x="16" y="4"/>
                  </a:lnTo>
                  <a:lnTo>
                    <a:pt x="8" y="7"/>
                  </a:lnTo>
                  <a:lnTo>
                    <a:pt x="4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4" name="Freeform 5838"/>
            <p:cNvSpPr>
              <a:spLocks/>
            </p:cNvSpPr>
            <p:nvPr/>
          </p:nvSpPr>
          <p:spPr bwMode="auto">
            <a:xfrm>
              <a:off x="9031924" y="448196"/>
              <a:ext cx="29876" cy="32367"/>
            </a:xfrm>
            <a:custGeom>
              <a:avLst/>
              <a:gdLst>
                <a:gd name="T0" fmla="*/ 7 w 12"/>
                <a:gd name="T1" fmla="*/ 0 h 13"/>
                <a:gd name="T2" fmla="*/ 6 w 12"/>
                <a:gd name="T3" fmla="*/ 5 h 13"/>
                <a:gd name="T4" fmla="*/ 12 w 12"/>
                <a:gd name="T5" fmla="*/ 7 h 13"/>
                <a:gd name="T6" fmla="*/ 6 w 12"/>
                <a:gd name="T7" fmla="*/ 6 h 13"/>
                <a:gd name="T8" fmla="*/ 5 w 12"/>
                <a:gd name="T9" fmla="*/ 13 h 13"/>
                <a:gd name="T10" fmla="*/ 5 w 12"/>
                <a:gd name="T11" fmla="*/ 6 h 13"/>
                <a:gd name="T12" fmla="*/ 0 w 12"/>
                <a:gd name="T13" fmla="*/ 5 h 13"/>
                <a:gd name="T14" fmla="*/ 5 w 12"/>
                <a:gd name="T15" fmla="*/ 5 h 13"/>
                <a:gd name="T16" fmla="*/ 7 w 12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7" y="0"/>
                  </a:moveTo>
                  <a:lnTo>
                    <a:pt x="6" y="5"/>
                  </a:lnTo>
                  <a:lnTo>
                    <a:pt x="12" y="7"/>
                  </a:lnTo>
                  <a:lnTo>
                    <a:pt x="6" y="6"/>
                  </a:lnTo>
                  <a:lnTo>
                    <a:pt x="5" y="13"/>
                  </a:lnTo>
                  <a:lnTo>
                    <a:pt x="5" y="6"/>
                  </a:lnTo>
                  <a:lnTo>
                    <a:pt x="0" y="5"/>
                  </a:lnTo>
                  <a:lnTo>
                    <a:pt x="5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5" name="Freeform 5839"/>
            <p:cNvSpPr>
              <a:spLocks/>
            </p:cNvSpPr>
            <p:nvPr/>
          </p:nvSpPr>
          <p:spPr bwMode="auto">
            <a:xfrm>
              <a:off x="7936475" y="933681"/>
              <a:ext cx="32365" cy="32367"/>
            </a:xfrm>
            <a:custGeom>
              <a:avLst/>
              <a:gdLst>
                <a:gd name="T0" fmla="*/ 8 w 13"/>
                <a:gd name="T1" fmla="*/ 0 h 13"/>
                <a:gd name="T2" fmla="*/ 8 w 13"/>
                <a:gd name="T3" fmla="*/ 6 h 13"/>
                <a:gd name="T4" fmla="*/ 13 w 13"/>
                <a:gd name="T5" fmla="*/ 7 h 13"/>
                <a:gd name="T6" fmla="*/ 8 w 13"/>
                <a:gd name="T7" fmla="*/ 7 h 13"/>
                <a:gd name="T8" fmla="*/ 5 w 13"/>
                <a:gd name="T9" fmla="*/ 13 h 13"/>
                <a:gd name="T10" fmla="*/ 7 w 13"/>
                <a:gd name="T11" fmla="*/ 7 h 13"/>
                <a:gd name="T12" fmla="*/ 0 w 13"/>
                <a:gd name="T13" fmla="*/ 5 h 13"/>
                <a:gd name="T14" fmla="*/ 7 w 13"/>
                <a:gd name="T15" fmla="*/ 6 h 13"/>
                <a:gd name="T16" fmla="*/ 8 w 13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8" y="0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7"/>
                  </a:lnTo>
                  <a:lnTo>
                    <a:pt x="5" y="13"/>
                  </a:lnTo>
                  <a:lnTo>
                    <a:pt x="7" y="7"/>
                  </a:lnTo>
                  <a:lnTo>
                    <a:pt x="0" y="5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6" name="Freeform 5841"/>
            <p:cNvSpPr>
              <a:spLocks/>
            </p:cNvSpPr>
            <p:nvPr/>
          </p:nvSpPr>
          <p:spPr bwMode="auto">
            <a:xfrm>
              <a:off x="1094873" y="4227505"/>
              <a:ext cx="59752" cy="59752"/>
            </a:xfrm>
            <a:custGeom>
              <a:avLst/>
              <a:gdLst>
                <a:gd name="T0" fmla="*/ 5 w 24"/>
                <a:gd name="T1" fmla="*/ 24 h 24"/>
                <a:gd name="T2" fmla="*/ 13 w 24"/>
                <a:gd name="T3" fmla="*/ 14 h 24"/>
                <a:gd name="T4" fmla="*/ 24 w 24"/>
                <a:gd name="T5" fmla="*/ 20 h 24"/>
                <a:gd name="T6" fmla="*/ 14 w 24"/>
                <a:gd name="T7" fmla="*/ 12 h 24"/>
                <a:gd name="T8" fmla="*/ 20 w 24"/>
                <a:gd name="T9" fmla="*/ 0 h 24"/>
                <a:gd name="T10" fmla="*/ 12 w 24"/>
                <a:gd name="T11" fmla="*/ 11 h 24"/>
                <a:gd name="T12" fmla="*/ 0 w 24"/>
                <a:gd name="T13" fmla="*/ 5 h 24"/>
                <a:gd name="T14" fmla="*/ 11 w 24"/>
                <a:gd name="T15" fmla="*/ 13 h 24"/>
                <a:gd name="T16" fmla="*/ 5 w 24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5" y="24"/>
                  </a:moveTo>
                  <a:lnTo>
                    <a:pt x="13" y="14"/>
                  </a:lnTo>
                  <a:lnTo>
                    <a:pt x="24" y="20"/>
                  </a:lnTo>
                  <a:lnTo>
                    <a:pt x="14" y="12"/>
                  </a:lnTo>
                  <a:lnTo>
                    <a:pt x="20" y="0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11" y="13"/>
                  </a:lnTo>
                  <a:lnTo>
                    <a:pt x="5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7" name="Freeform 5842"/>
            <p:cNvSpPr>
              <a:spLocks/>
            </p:cNvSpPr>
            <p:nvPr/>
          </p:nvSpPr>
          <p:spPr bwMode="auto">
            <a:xfrm>
              <a:off x="2170408" y="3657374"/>
              <a:ext cx="57262" cy="57263"/>
            </a:xfrm>
            <a:custGeom>
              <a:avLst/>
              <a:gdLst>
                <a:gd name="T0" fmla="*/ 4 w 23"/>
                <a:gd name="T1" fmla="*/ 23 h 23"/>
                <a:gd name="T2" fmla="*/ 12 w 23"/>
                <a:gd name="T3" fmla="*/ 13 h 23"/>
                <a:gd name="T4" fmla="*/ 23 w 23"/>
                <a:gd name="T5" fmla="*/ 19 h 23"/>
                <a:gd name="T6" fmla="*/ 13 w 23"/>
                <a:gd name="T7" fmla="*/ 12 h 23"/>
                <a:gd name="T8" fmla="*/ 19 w 23"/>
                <a:gd name="T9" fmla="*/ 0 h 23"/>
                <a:gd name="T10" fmla="*/ 12 w 23"/>
                <a:gd name="T11" fmla="*/ 10 h 23"/>
                <a:gd name="T12" fmla="*/ 0 w 23"/>
                <a:gd name="T13" fmla="*/ 4 h 23"/>
                <a:gd name="T14" fmla="*/ 11 w 23"/>
                <a:gd name="T15" fmla="*/ 12 h 23"/>
                <a:gd name="T16" fmla="*/ 4 w 23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4" y="23"/>
                  </a:moveTo>
                  <a:lnTo>
                    <a:pt x="12" y="13"/>
                  </a:lnTo>
                  <a:lnTo>
                    <a:pt x="23" y="19"/>
                  </a:lnTo>
                  <a:lnTo>
                    <a:pt x="13" y="12"/>
                  </a:lnTo>
                  <a:lnTo>
                    <a:pt x="19" y="0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11" y="12"/>
                  </a:lnTo>
                  <a:lnTo>
                    <a:pt x="4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8" name="Freeform 5844"/>
            <p:cNvSpPr>
              <a:spLocks/>
            </p:cNvSpPr>
            <p:nvPr/>
          </p:nvSpPr>
          <p:spPr bwMode="auto">
            <a:xfrm>
              <a:off x="3945542" y="4112980"/>
              <a:ext cx="69711" cy="67222"/>
            </a:xfrm>
            <a:custGeom>
              <a:avLst/>
              <a:gdLst>
                <a:gd name="T0" fmla="*/ 11 w 28"/>
                <a:gd name="T1" fmla="*/ 27 h 27"/>
                <a:gd name="T2" fmla="*/ 15 w 28"/>
                <a:gd name="T3" fmla="*/ 15 h 27"/>
                <a:gd name="T4" fmla="*/ 28 w 28"/>
                <a:gd name="T5" fmla="*/ 15 h 27"/>
                <a:gd name="T6" fmla="*/ 16 w 28"/>
                <a:gd name="T7" fmla="*/ 12 h 27"/>
                <a:gd name="T8" fmla="*/ 16 w 28"/>
                <a:gd name="T9" fmla="*/ 0 h 27"/>
                <a:gd name="T10" fmla="*/ 12 w 28"/>
                <a:gd name="T11" fmla="*/ 12 h 27"/>
                <a:gd name="T12" fmla="*/ 0 w 28"/>
                <a:gd name="T13" fmla="*/ 11 h 27"/>
                <a:gd name="T14" fmla="*/ 12 w 28"/>
                <a:gd name="T15" fmla="*/ 14 h 27"/>
                <a:gd name="T16" fmla="*/ 11 w 28"/>
                <a:gd name="T1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7">
                  <a:moveTo>
                    <a:pt x="11" y="27"/>
                  </a:moveTo>
                  <a:lnTo>
                    <a:pt x="15" y="15"/>
                  </a:lnTo>
                  <a:lnTo>
                    <a:pt x="28" y="15"/>
                  </a:lnTo>
                  <a:lnTo>
                    <a:pt x="16" y="12"/>
                  </a:lnTo>
                  <a:lnTo>
                    <a:pt x="16" y="0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12" y="14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89" name="Freeform 6620"/>
            <p:cNvSpPr>
              <a:spLocks/>
            </p:cNvSpPr>
            <p:nvPr/>
          </p:nvSpPr>
          <p:spPr bwMode="auto">
            <a:xfrm>
              <a:off x="-174855" y="3351143"/>
              <a:ext cx="29876" cy="32367"/>
            </a:xfrm>
            <a:custGeom>
              <a:avLst/>
              <a:gdLst>
                <a:gd name="T0" fmla="*/ 6 w 12"/>
                <a:gd name="T1" fmla="*/ 6 h 13"/>
                <a:gd name="T2" fmla="*/ 7 w 12"/>
                <a:gd name="T3" fmla="*/ 13 h 13"/>
                <a:gd name="T4" fmla="*/ 7 w 12"/>
                <a:gd name="T5" fmla="*/ 6 h 13"/>
                <a:gd name="T6" fmla="*/ 12 w 12"/>
                <a:gd name="T7" fmla="*/ 5 h 13"/>
                <a:gd name="T8" fmla="*/ 7 w 12"/>
                <a:gd name="T9" fmla="*/ 5 h 13"/>
                <a:gd name="T10" fmla="*/ 6 w 12"/>
                <a:gd name="T11" fmla="*/ 0 h 13"/>
                <a:gd name="T12" fmla="*/ 6 w 12"/>
                <a:gd name="T13" fmla="*/ 6 h 13"/>
                <a:gd name="T14" fmla="*/ 0 w 12"/>
                <a:gd name="T15" fmla="*/ 7 h 13"/>
                <a:gd name="T16" fmla="*/ 6 w 12"/>
                <a:gd name="T1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6" y="6"/>
                  </a:moveTo>
                  <a:lnTo>
                    <a:pt x="7" y="13"/>
                  </a:lnTo>
                  <a:lnTo>
                    <a:pt x="7" y="6"/>
                  </a:lnTo>
                  <a:lnTo>
                    <a:pt x="12" y="5"/>
                  </a:lnTo>
                  <a:lnTo>
                    <a:pt x="7" y="5"/>
                  </a:lnTo>
                  <a:lnTo>
                    <a:pt x="6" y="0"/>
                  </a:lnTo>
                  <a:lnTo>
                    <a:pt x="6" y="6"/>
                  </a:lnTo>
                  <a:lnTo>
                    <a:pt x="0" y="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0" name="Freeform 6621"/>
            <p:cNvSpPr>
              <a:spLocks/>
            </p:cNvSpPr>
            <p:nvPr/>
          </p:nvSpPr>
          <p:spPr bwMode="auto">
            <a:xfrm>
              <a:off x="248389" y="3114627"/>
              <a:ext cx="24897" cy="27387"/>
            </a:xfrm>
            <a:custGeom>
              <a:avLst/>
              <a:gdLst>
                <a:gd name="T0" fmla="*/ 1 w 10"/>
                <a:gd name="T1" fmla="*/ 11 h 11"/>
                <a:gd name="T2" fmla="*/ 5 w 10"/>
                <a:gd name="T3" fmla="*/ 6 h 11"/>
                <a:gd name="T4" fmla="*/ 10 w 10"/>
                <a:gd name="T5" fmla="*/ 10 h 11"/>
                <a:gd name="T6" fmla="*/ 6 w 10"/>
                <a:gd name="T7" fmla="*/ 5 h 11"/>
                <a:gd name="T8" fmla="*/ 9 w 10"/>
                <a:gd name="T9" fmla="*/ 0 h 11"/>
                <a:gd name="T10" fmla="*/ 5 w 10"/>
                <a:gd name="T11" fmla="*/ 4 h 11"/>
                <a:gd name="T12" fmla="*/ 0 w 10"/>
                <a:gd name="T13" fmla="*/ 1 h 11"/>
                <a:gd name="T14" fmla="*/ 4 w 10"/>
                <a:gd name="T15" fmla="*/ 5 h 11"/>
                <a:gd name="T16" fmla="*/ 1 w 1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11"/>
                  </a:moveTo>
                  <a:lnTo>
                    <a:pt x="5" y="6"/>
                  </a:lnTo>
                  <a:lnTo>
                    <a:pt x="10" y="10"/>
                  </a:lnTo>
                  <a:lnTo>
                    <a:pt x="6" y="5"/>
                  </a:lnTo>
                  <a:lnTo>
                    <a:pt x="9" y="0"/>
                  </a:lnTo>
                  <a:lnTo>
                    <a:pt x="5" y="4"/>
                  </a:lnTo>
                  <a:lnTo>
                    <a:pt x="0" y="1"/>
                  </a:lnTo>
                  <a:lnTo>
                    <a:pt x="4" y="5"/>
                  </a:lnTo>
                  <a:lnTo>
                    <a:pt x="1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1" name="Freeform 6622"/>
            <p:cNvSpPr>
              <a:spLocks/>
            </p:cNvSpPr>
            <p:nvPr/>
          </p:nvSpPr>
          <p:spPr bwMode="auto">
            <a:xfrm>
              <a:off x="-717603" y="3615048"/>
              <a:ext cx="29876" cy="32367"/>
            </a:xfrm>
            <a:custGeom>
              <a:avLst/>
              <a:gdLst>
                <a:gd name="T0" fmla="*/ 5 w 12"/>
                <a:gd name="T1" fmla="*/ 7 h 13"/>
                <a:gd name="T2" fmla="*/ 6 w 12"/>
                <a:gd name="T3" fmla="*/ 13 h 13"/>
                <a:gd name="T4" fmla="*/ 6 w 12"/>
                <a:gd name="T5" fmla="*/ 7 h 13"/>
                <a:gd name="T6" fmla="*/ 12 w 12"/>
                <a:gd name="T7" fmla="*/ 6 h 13"/>
                <a:gd name="T8" fmla="*/ 6 w 12"/>
                <a:gd name="T9" fmla="*/ 6 h 13"/>
                <a:gd name="T10" fmla="*/ 5 w 12"/>
                <a:gd name="T11" fmla="*/ 0 h 13"/>
                <a:gd name="T12" fmla="*/ 5 w 12"/>
                <a:gd name="T13" fmla="*/ 6 h 13"/>
                <a:gd name="T14" fmla="*/ 0 w 12"/>
                <a:gd name="T15" fmla="*/ 7 h 13"/>
                <a:gd name="T16" fmla="*/ 5 w 1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5" y="7"/>
                  </a:moveTo>
                  <a:lnTo>
                    <a:pt x="6" y="13"/>
                  </a:lnTo>
                  <a:lnTo>
                    <a:pt x="6" y="7"/>
                  </a:lnTo>
                  <a:lnTo>
                    <a:pt x="12" y="6"/>
                  </a:lnTo>
                  <a:lnTo>
                    <a:pt x="6" y="6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5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2" name="Freeform 6623"/>
            <p:cNvSpPr>
              <a:spLocks/>
            </p:cNvSpPr>
            <p:nvPr/>
          </p:nvSpPr>
          <p:spPr bwMode="auto">
            <a:xfrm>
              <a:off x="-478595" y="3418366"/>
              <a:ext cx="24897" cy="27387"/>
            </a:xfrm>
            <a:custGeom>
              <a:avLst/>
              <a:gdLst>
                <a:gd name="T0" fmla="*/ 2 w 10"/>
                <a:gd name="T1" fmla="*/ 11 h 11"/>
                <a:gd name="T2" fmla="*/ 5 w 10"/>
                <a:gd name="T3" fmla="*/ 6 h 11"/>
                <a:gd name="T4" fmla="*/ 10 w 10"/>
                <a:gd name="T5" fmla="*/ 9 h 11"/>
                <a:gd name="T6" fmla="*/ 6 w 10"/>
                <a:gd name="T7" fmla="*/ 6 h 11"/>
                <a:gd name="T8" fmla="*/ 8 w 10"/>
                <a:gd name="T9" fmla="*/ 0 h 11"/>
                <a:gd name="T10" fmla="*/ 5 w 10"/>
                <a:gd name="T11" fmla="*/ 5 h 11"/>
                <a:gd name="T12" fmla="*/ 0 w 10"/>
                <a:gd name="T13" fmla="*/ 1 h 11"/>
                <a:gd name="T14" fmla="*/ 5 w 10"/>
                <a:gd name="T15" fmla="*/ 6 h 11"/>
                <a:gd name="T16" fmla="*/ 2 w 1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2" y="11"/>
                  </a:moveTo>
                  <a:lnTo>
                    <a:pt x="5" y="6"/>
                  </a:lnTo>
                  <a:lnTo>
                    <a:pt x="10" y="9"/>
                  </a:lnTo>
                  <a:lnTo>
                    <a:pt x="6" y="6"/>
                  </a:lnTo>
                  <a:lnTo>
                    <a:pt x="8" y="0"/>
                  </a:lnTo>
                  <a:lnTo>
                    <a:pt x="5" y="5"/>
                  </a:lnTo>
                  <a:lnTo>
                    <a:pt x="0" y="1"/>
                  </a:lnTo>
                  <a:lnTo>
                    <a:pt x="5" y="6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3" name="Freeform 6624"/>
            <p:cNvSpPr>
              <a:spLocks/>
            </p:cNvSpPr>
            <p:nvPr/>
          </p:nvSpPr>
          <p:spPr bwMode="auto">
            <a:xfrm>
              <a:off x="-271952" y="4172732"/>
              <a:ext cx="29876" cy="32367"/>
            </a:xfrm>
            <a:custGeom>
              <a:avLst/>
              <a:gdLst>
                <a:gd name="T0" fmla="*/ 6 w 12"/>
                <a:gd name="T1" fmla="*/ 7 h 13"/>
                <a:gd name="T2" fmla="*/ 7 w 12"/>
                <a:gd name="T3" fmla="*/ 13 h 13"/>
                <a:gd name="T4" fmla="*/ 6 w 12"/>
                <a:gd name="T5" fmla="*/ 6 h 13"/>
                <a:gd name="T6" fmla="*/ 12 w 12"/>
                <a:gd name="T7" fmla="*/ 5 h 13"/>
                <a:gd name="T8" fmla="*/ 6 w 12"/>
                <a:gd name="T9" fmla="*/ 5 h 13"/>
                <a:gd name="T10" fmla="*/ 5 w 12"/>
                <a:gd name="T11" fmla="*/ 0 h 13"/>
                <a:gd name="T12" fmla="*/ 5 w 12"/>
                <a:gd name="T13" fmla="*/ 6 h 13"/>
                <a:gd name="T14" fmla="*/ 0 w 12"/>
                <a:gd name="T15" fmla="*/ 7 h 13"/>
                <a:gd name="T16" fmla="*/ 6 w 12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6" y="7"/>
                  </a:moveTo>
                  <a:lnTo>
                    <a:pt x="7" y="13"/>
                  </a:lnTo>
                  <a:lnTo>
                    <a:pt x="6" y="6"/>
                  </a:lnTo>
                  <a:lnTo>
                    <a:pt x="12" y="5"/>
                  </a:lnTo>
                  <a:lnTo>
                    <a:pt x="6" y="5"/>
                  </a:lnTo>
                  <a:lnTo>
                    <a:pt x="5" y="0"/>
                  </a:lnTo>
                  <a:lnTo>
                    <a:pt x="5" y="6"/>
                  </a:lnTo>
                  <a:lnTo>
                    <a:pt x="0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4" name="Freeform 6625"/>
            <p:cNvSpPr>
              <a:spLocks/>
            </p:cNvSpPr>
            <p:nvPr/>
          </p:nvSpPr>
          <p:spPr bwMode="auto">
            <a:xfrm>
              <a:off x="59173" y="3896380"/>
              <a:ext cx="37344" cy="39836"/>
            </a:xfrm>
            <a:custGeom>
              <a:avLst/>
              <a:gdLst>
                <a:gd name="T0" fmla="*/ 7 w 15"/>
                <a:gd name="T1" fmla="*/ 10 h 16"/>
                <a:gd name="T2" fmla="*/ 11 w 15"/>
                <a:gd name="T3" fmla="*/ 16 h 16"/>
                <a:gd name="T4" fmla="*/ 8 w 15"/>
                <a:gd name="T5" fmla="*/ 9 h 16"/>
                <a:gd name="T6" fmla="*/ 15 w 15"/>
                <a:gd name="T7" fmla="*/ 4 h 16"/>
                <a:gd name="T8" fmla="*/ 8 w 15"/>
                <a:gd name="T9" fmla="*/ 8 h 16"/>
                <a:gd name="T10" fmla="*/ 3 w 15"/>
                <a:gd name="T11" fmla="*/ 0 h 16"/>
                <a:gd name="T12" fmla="*/ 6 w 15"/>
                <a:gd name="T13" fmla="*/ 8 h 16"/>
                <a:gd name="T14" fmla="*/ 0 w 15"/>
                <a:gd name="T15" fmla="*/ 13 h 16"/>
                <a:gd name="T16" fmla="*/ 7 w 15"/>
                <a:gd name="T1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7" y="10"/>
                  </a:moveTo>
                  <a:lnTo>
                    <a:pt x="11" y="16"/>
                  </a:lnTo>
                  <a:lnTo>
                    <a:pt x="8" y="9"/>
                  </a:lnTo>
                  <a:lnTo>
                    <a:pt x="15" y="4"/>
                  </a:lnTo>
                  <a:lnTo>
                    <a:pt x="8" y="8"/>
                  </a:lnTo>
                  <a:lnTo>
                    <a:pt x="3" y="0"/>
                  </a:lnTo>
                  <a:lnTo>
                    <a:pt x="6" y="8"/>
                  </a:lnTo>
                  <a:lnTo>
                    <a:pt x="0" y="13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5" name="Freeform 6626"/>
            <p:cNvSpPr>
              <a:spLocks/>
            </p:cNvSpPr>
            <p:nvPr/>
          </p:nvSpPr>
          <p:spPr bwMode="auto">
            <a:xfrm>
              <a:off x="853381" y="3259027"/>
              <a:ext cx="32365" cy="32367"/>
            </a:xfrm>
            <a:custGeom>
              <a:avLst/>
              <a:gdLst>
                <a:gd name="T0" fmla="*/ 5 w 13"/>
                <a:gd name="T1" fmla="*/ 13 h 13"/>
                <a:gd name="T2" fmla="*/ 6 w 13"/>
                <a:gd name="T3" fmla="*/ 7 h 13"/>
                <a:gd name="T4" fmla="*/ 13 w 13"/>
                <a:gd name="T5" fmla="*/ 7 h 13"/>
                <a:gd name="T6" fmla="*/ 7 w 13"/>
                <a:gd name="T7" fmla="*/ 6 h 13"/>
                <a:gd name="T8" fmla="*/ 7 w 13"/>
                <a:gd name="T9" fmla="*/ 0 h 13"/>
                <a:gd name="T10" fmla="*/ 6 w 13"/>
                <a:gd name="T11" fmla="*/ 6 h 13"/>
                <a:gd name="T12" fmla="*/ 0 w 13"/>
                <a:gd name="T13" fmla="*/ 5 h 13"/>
                <a:gd name="T14" fmla="*/ 5 w 13"/>
                <a:gd name="T15" fmla="*/ 7 h 13"/>
                <a:gd name="T16" fmla="*/ 5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5" y="13"/>
                  </a:moveTo>
                  <a:lnTo>
                    <a:pt x="6" y="7"/>
                  </a:lnTo>
                  <a:lnTo>
                    <a:pt x="13" y="7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0" y="5"/>
                  </a:lnTo>
                  <a:lnTo>
                    <a:pt x="5" y="7"/>
                  </a:lnTo>
                  <a:lnTo>
                    <a:pt x="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6" name="Freeform 6627"/>
            <p:cNvSpPr>
              <a:spLocks/>
            </p:cNvSpPr>
            <p:nvPr/>
          </p:nvSpPr>
          <p:spPr bwMode="auto">
            <a:xfrm>
              <a:off x="-242076" y="3747002"/>
              <a:ext cx="32365" cy="32367"/>
            </a:xfrm>
            <a:custGeom>
              <a:avLst/>
              <a:gdLst>
                <a:gd name="T0" fmla="*/ 7 w 13"/>
                <a:gd name="T1" fmla="*/ 13 h 13"/>
                <a:gd name="T2" fmla="*/ 8 w 13"/>
                <a:gd name="T3" fmla="*/ 6 h 13"/>
                <a:gd name="T4" fmla="*/ 13 w 13"/>
                <a:gd name="T5" fmla="*/ 7 h 13"/>
                <a:gd name="T6" fmla="*/ 8 w 13"/>
                <a:gd name="T7" fmla="*/ 5 h 13"/>
                <a:gd name="T8" fmla="*/ 8 w 13"/>
                <a:gd name="T9" fmla="*/ 0 h 13"/>
                <a:gd name="T10" fmla="*/ 7 w 13"/>
                <a:gd name="T11" fmla="*/ 5 h 13"/>
                <a:gd name="T12" fmla="*/ 0 w 13"/>
                <a:gd name="T13" fmla="*/ 5 h 13"/>
                <a:gd name="T14" fmla="*/ 7 w 13"/>
                <a:gd name="T15" fmla="*/ 6 h 13"/>
                <a:gd name="T16" fmla="*/ 7 w 1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">
                  <a:moveTo>
                    <a:pt x="7" y="13"/>
                  </a:moveTo>
                  <a:lnTo>
                    <a:pt x="8" y="6"/>
                  </a:lnTo>
                  <a:lnTo>
                    <a:pt x="13" y="7"/>
                  </a:lnTo>
                  <a:lnTo>
                    <a:pt x="8" y="5"/>
                  </a:lnTo>
                  <a:lnTo>
                    <a:pt x="8" y="0"/>
                  </a:lnTo>
                  <a:lnTo>
                    <a:pt x="7" y="5"/>
                  </a:lnTo>
                  <a:lnTo>
                    <a:pt x="0" y="5"/>
                  </a:lnTo>
                  <a:lnTo>
                    <a:pt x="7" y="6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97" name="Freeform 5812"/>
            <p:cNvSpPr>
              <a:spLocks/>
            </p:cNvSpPr>
            <p:nvPr/>
          </p:nvSpPr>
          <p:spPr bwMode="auto">
            <a:xfrm>
              <a:off x="7581448" y="3973257"/>
              <a:ext cx="104242" cy="104243"/>
            </a:xfrm>
            <a:custGeom>
              <a:avLst/>
              <a:gdLst>
                <a:gd name="T0" fmla="*/ 0 w 23"/>
                <a:gd name="T1" fmla="*/ 4 h 23"/>
                <a:gd name="T2" fmla="*/ 11 w 23"/>
                <a:gd name="T3" fmla="*/ 11 h 23"/>
                <a:gd name="T4" fmla="*/ 19 w 23"/>
                <a:gd name="T5" fmla="*/ 0 h 23"/>
                <a:gd name="T6" fmla="*/ 14 w 23"/>
                <a:gd name="T7" fmla="*/ 12 h 23"/>
                <a:gd name="T8" fmla="*/ 23 w 23"/>
                <a:gd name="T9" fmla="*/ 19 h 23"/>
                <a:gd name="T10" fmla="*/ 11 w 23"/>
                <a:gd name="T11" fmla="*/ 13 h 23"/>
                <a:gd name="T12" fmla="*/ 4 w 23"/>
                <a:gd name="T13" fmla="*/ 23 h 23"/>
                <a:gd name="T14" fmla="*/ 10 w 23"/>
                <a:gd name="T15" fmla="*/ 12 h 23"/>
                <a:gd name="T16" fmla="*/ 0 w 23"/>
                <a:gd name="T1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0" y="4"/>
                  </a:moveTo>
                  <a:lnTo>
                    <a:pt x="11" y="11"/>
                  </a:lnTo>
                  <a:lnTo>
                    <a:pt x="19" y="0"/>
                  </a:lnTo>
                  <a:lnTo>
                    <a:pt x="14" y="12"/>
                  </a:lnTo>
                  <a:lnTo>
                    <a:pt x="23" y="19"/>
                  </a:lnTo>
                  <a:lnTo>
                    <a:pt x="11" y="13"/>
                  </a:lnTo>
                  <a:lnTo>
                    <a:pt x="4" y="23"/>
                  </a:lnTo>
                  <a:lnTo>
                    <a:pt x="10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5158" name="TextBox 44" descr="6C3FA372396F463c81AB3CDF6D7CE186# #TextBox 44"/>
          <p:cNvSpPr txBox="1">
            <a:spLocks noChangeArrowheads="1"/>
          </p:cNvSpPr>
          <p:nvPr/>
        </p:nvSpPr>
        <p:spPr bwMode="auto">
          <a:xfrm>
            <a:off x="4805422" y="4215378"/>
            <a:ext cx="2581156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张恪易</a:t>
            </a:r>
            <a:endParaRPr kumimoji="1" lang="en-US" altLang="zh-CN" sz="288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kumimoji="1" lang="en-US" altLang="zh-CN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kumimoji="1" lang="en-US" altLang="zh-CN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17</a:t>
            </a: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07307" y="981493"/>
            <a:ext cx="857738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2017</a:t>
            </a: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年工程管理硕士（</a:t>
            </a:r>
            <a:r>
              <a:rPr kumimoji="1" lang="en-US" altLang="zh-CN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</a:t>
            </a:r>
            <a:r>
              <a:rPr kumimoji="1" lang="zh-CN" altLang="en-US" sz="28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）第二批次入学导引课程</a:t>
            </a:r>
            <a:endParaRPr lang="zh-CN" altLang="en-US" sz="288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2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8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3"/>
          <p:cNvSpPr txBox="1">
            <a:spLocks noChangeArrowheads="1"/>
          </p:cNvSpPr>
          <p:nvPr/>
        </p:nvSpPr>
        <p:spPr bwMode="auto">
          <a:xfrm>
            <a:off x="2551561" y="27884"/>
            <a:ext cx="7596980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3360" b="1" dirty="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3360" b="1" dirty="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撰写学员手册的依据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1833752" y="1355174"/>
            <a:ext cx="1243964" cy="1243964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15" name="空心弧 43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1036799 w 1036800"/>
                <a:gd name="T1" fmla="*/ 519147 h 1036800"/>
                <a:gd name="T2" fmla="*/ 1036799 w 1036800"/>
                <a:gd name="T3" fmla="*/ 519147 h 1036800"/>
                <a:gd name="T4" fmla="*/ 518400 w 1036800"/>
                <a:gd name="T5" fmla="*/ 1036800 h 1036800"/>
                <a:gd name="T6" fmla="*/ 0 w 1036800"/>
                <a:gd name="T7" fmla="*/ 518400 h 1036800"/>
                <a:gd name="T8" fmla="*/ 518206 w 1036800"/>
                <a:gd name="T9" fmla="*/ 0 h 1036800"/>
                <a:gd name="T10" fmla="*/ 518304 w 1036800"/>
                <a:gd name="T11" fmla="*/ 261066 h 1036800"/>
                <a:gd name="T12" fmla="*/ 518304 w 1036800"/>
                <a:gd name="T13" fmla="*/ 261066 h 1036800"/>
                <a:gd name="T14" fmla="*/ 261066 w 1036800"/>
                <a:gd name="T15" fmla="*/ 518399 h 1036800"/>
                <a:gd name="T16" fmla="*/ 518400 w 1036800"/>
                <a:gd name="T17" fmla="*/ 775734 h 1036800"/>
                <a:gd name="T18" fmla="*/ 775733 w 1036800"/>
                <a:gd name="T19" fmla="*/ 518770 h 10368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6800"/>
                <a:gd name="T31" fmla="*/ 0 h 1036800"/>
                <a:gd name="T32" fmla="*/ 1036799 w 1036800"/>
                <a:gd name="T33" fmla="*/ 1036800 h 10368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6800" h="1036800">
                  <a:moveTo>
                    <a:pt x="1036799" y="519147"/>
                  </a:moveTo>
                  <a:lnTo>
                    <a:pt x="1036799" y="519147"/>
                  </a:lnTo>
                  <a:cubicBezTo>
                    <a:pt x="1036387" y="805159"/>
                    <a:pt x="804412" y="1036799"/>
                    <a:pt x="518400" y="1036800"/>
                  </a:cubicBezTo>
                  <a:cubicBezTo>
                    <a:pt x="232095" y="1036800"/>
                    <a:pt x="0" y="804704"/>
                    <a:pt x="0" y="518400"/>
                  </a:cubicBezTo>
                  <a:cubicBezTo>
                    <a:pt x="-1" y="232171"/>
                    <a:pt x="231977" y="107"/>
                    <a:pt x="518206" y="0"/>
                  </a:cubicBezTo>
                  <a:lnTo>
                    <a:pt x="518304" y="261066"/>
                  </a:lnTo>
                  <a:cubicBezTo>
                    <a:pt x="376219" y="261119"/>
                    <a:pt x="261066" y="376315"/>
                    <a:pt x="261066" y="518399"/>
                  </a:cubicBezTo>
                  <a:cubicBezTo>
                    <a:pt x="261066" y="660521"/>
                    <a:pt x="376278" y="775734"/>
                    <a:pt x="518400" y="775734"/>
                  </a:cubicBezTo>
                  <a:cubicBezTo>
                    <a:pt x="660376" y="775734"/>
                    <a:pt x="775529" y="660747"/>
                    <a:pt x="775733" y="518770"/>
                  </a:cubicBezTo>
                  <a:lnTo>
                    <a:pt x="1036799" y="519147"/>
                  </a:lnTo>
                  <a:close/>
                </a:path>
              </a:pathLst>
            </a:custGeom>
            <a:solidFill>
              <a:srgbClr val="30B8D8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6" name="空心弧 44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9636 w 1036800"/>
                <a:gd name="T1" fmla="*/ 1 h 1036800"/>
                <a:gd name="T2" fmla="*/ 519635 w 1036800"/>
                <a:gd name="T3" fmla="*/ 1 h 1036800"/>
                <a:gd name="T4" fmla="*/ 1036800 w 1036800"/>
                <a:gd name="T5" fmla="*/ 518400 h 1036800"/>
                <a:gd name="T6" fmla="*/ 1036799 w 1036800"/>
                <a:gd name="T7" fmla="*/ 518400 h 1036800"/>
                <a:gd name="T8" fmla="*/ 777600 w 1036800"/>
                <a:gd name="T9" fmla="*/ 518400 h 1036800"/>
                <a:gd name="T10" fmla="*/ 777600 w 1036800"/>
                <a:gd name="T11" fmla="*/ 518400 h 1036800"/>
                <a:gd name="T12" fmla="*/ 519017 w 1036800"/>
                <a:gd name="T13" fmla="*/ 259200 h 10368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519018 w 1036800"/>
                <a:gd name="T22" fmla="*/ 1 h 1036800"/>
                <a:gd name="T23" fmla="*/ 1036800 w 1036800"/>
                <a:gd name="T24" fmla="*/ 518400 h 10368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36800" h="1036800">
                  <a:moveTo>
                    <a:pt x="519636" y="1"/>
                  </a:moveTo>
                  <a:lnTo>
                    <a:pt x="519635" y="1"/>
                  </a:lnTo>
                  <a:cubicBezTo>
                    <a:pt x="805457" y="682"/>
                    <a:pt x="1036800" y="232578"/>
                    <a:pt x="1036800" y="518400"/>
                  </a:cubicBezTo>
                  <a:cubicBezTo>
                    <a:pt x="1036800" y="518400"/>
                    <a:pt x="1036799" y="518400"/>
                    <a:pt x="1036799" y="518400"/>
                  </a:cubicBezTo>
                  <a:lnTo>
                    <a:pt x="777600" y="518400"/>
                  </a:lnTo>
                  <a:cubicBezTo>
                    <a:pt x="777600" y="375488"/>
                    <a:pt x="661927" y="259540"/>
                    <a:pt x="519017" y="259200"/>
                  </a:cubicBezTo>
                  <a:lnTo>
                    <a:pt x="519636" y="1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7" name="Rectangle 13"/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84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1.</a:t>
              </a:r>
              <a:endParaRPr lang="zh-CN" altLang="en-US" sz="2400" dirty="0">
                <a:solidFill>
                  <a:prstClr val="white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9223" name="Group 7"/>
          <p:cNvGrpSpPr>
            <a:grpSpLocks/>
          </p:cNvGrpSpPr>
          <p:nvPr/>
        </p:nvGrpSpPr>
        <p:grpSpPr bwMode="auto">
          <a:xfrm>
            <a:off x="4237267" y="1355174"/>
            <a:ext cx="1243964" cy="1243964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12" name="空心弧 45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7906 w 1036800"/>
                <a:gd name="T1" fmla="*/ 1036800 h 1036800"/>
                <a:gd name="T2" fmla="*/ 517906 w 1036800"/>
                <a:gd name="T3" fmla="*/ 1036799 h 1036800"/>
                <a:gd name="T4" fmla="*/ 0 w 1036800"/>
                <a:gd name="T5" fmla="*/ 518400 h 1036800"/>
                <a:gd name="T6" fmla="*/ 518206 w 1036800"/>
                <a:gd name="T7" fmla="*/ 0 h 1036800"/>
                <a:gd name="T8" fmla="*/ 518304 w 1036800"/>
                <a:gd name="T9" fmla="*/ 261066 h 1036800"/>
                <a:gd name="T10" fmla="*/ 518304 w 1036800"/>
                <a:gd name="T11" fmla="*/ 261066 h 1036800"/>
                <a:gd name="T12" fmla="*/ 261066 w 1036800"/>
                <a:gd name="T13" fmla="*/ 518399 h 1036800"/>
                <a:gd name="T14" fmla="*/ 518155 w 1036800"/>
                <a:gd name="T15" fmla="*/ 775733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36800"/>
                <a:gd name="T25" fmla="*/ 0 h 1036800"/>
                <a:gd name="T26" fmla="*/ 518304 w 1036800"/>
                <a:gd name="T27" fmla="*/ 1036800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517906" y="1036800"/>
                  </a:moveTo>
                  <a:lnTo>
                    <a:pt x="517906" y="1036799"/>
                  </a:lnTo>
                  <a:cubicBezTo>
                    <a:pt x="231794" y="1036527"/>
                    <a:pt x="0" y="804511"/>
                    <a:pt x="0" y="518400"/>
                  </a:cubicBezTo>
                  <a:cubicBezTo>
                    <a:pt x="-1" y="232171"/>
                    <a:pt x="231977" y="107"/>
                    <a:pt x="518206" y="0"/>
                  </a:cubicBezTo>
                  <a:lnTo>
                    <a:pt x="518304" y="261066"/>
                  </a:lnTo>
                  <a:cubicBezTo>
                    <a:pt x="376219" y="261119"/>
                    <a:pt x="261066" y="376315"/>
                    <a:pt x="261066" y="518399"/>
                  </a:cubicBezTo>
                  <a:cubicBezTo>
                    <a:pt x="261065" y="660425"/>
                    <a:pt x="376129" y="775598"/>
                    <a:pt x="518155" y="775733"/>
                  </a:cubicBezTo>
                  <a:lnTo>
                    <a:pt x="517906" y="1036800"/>
                  </a:lnTo>
                  <a:close/>
                </a:path>
              </a:pathLst>
            </a:custGeom>
            <a:solidFill>
              <a:srgbClr val="30B8D8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3" name="空心弧 46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9636 w 1036800"/>
                <a:gd name="T1" fmla="*/ 1 h 1036800"/>
                <a:gd name="T2" fmla="*/ 519635 w 1036800"/>
                <a:gd name="T3" fmla="*/ 1 h 1036800"/>
                <a:gd name="T4" fmla="*/ 1036800 w 1036800"/>
                <a:gd name="T5" fmla="*/ 518400 h 1036800"/>
                <a:gd name="T6" fmla="*/ 520185 w 1036800"/>
                <a:gd name="T7" fmla="*/ 1036796 h 1036800"/>
                <a:gd name="T8" fmla="*/ 519282 w 1036800"/>
                <a:gd name="T9" fmla="*/ 774436 h 1036800"/>
                <a:gd name="T10" fmla="*/ 519282 w 1036800"/>
                <a:gd name="T11" fmla="*/ 774436 h 1036800"/>
                <a:gd name="T12" fmla="*/ 774438 w 1036800"/>
                <a:gd name="T13" fmla="*/ 518400 h 1036800"/>
                <a:gd name="T14" fmla="*/ 519009 w 1036800"/>
                <a:gd name="T15" fmla="*/ 262362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519010 w 1036800"/>
                <a:gd name="T25" fmla="*/ 1 h 1036800"/>
                <a:gd name="T26" fmla="*/ 1036800 w 1036800"/>
                <a:gd name="T27" fmla="*/ 1036797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519636" y="1"/>
                  </a:moveTo>
                  <a:lnTo>
                    <a:pt x="519635" y="1"/>
                  </a:lnTo>
                  <a:cubicBezTo>
                    <a:pt x="805457" y="682"/>
                    <a:pt x="1036800" y="232578"/>
                    <a:pt x="1036800" y="518400"/>
                  </a:cubicBezTo>
                  <a:cubicBezTo>
                    <a:pt x="1036800" y="804007"/>
                    <a:pt x="805790" y="1035813"/>
                    <a:pt x="520185" y="1036796"/>
                  </a:cubicBezTo>
                  <a:lnTo>
                    <a:pt x="519282" y="774436"/>
                  </a:lnTo>
                  <a:cubicBezTo>
                    <a:pt x="660342" y="773950"/>
                    <a:pt x="774438" y="659461"/>
                    <a:pt x="774438" y="518400"/>
                  </a:cubicBezTo>
                  <a:cubicBezTo>
                    <a:pt x="774438" y="377232"/>
                    <a:pt x="660177" y="262699"/>
                    <a:pt x="519009" y="262362"/>
                  </a:cubicBezTo>
                  <a:lnTo>
                    <a:pt x="519636" y="1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4" name="Rectangle 13"/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8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2.</a:t>
              </a:r>
              <a:endParaRPr lang="zh-CN" altLang="en-US" sz="2400" dirty="0">
                <a:solidFill>
                  <a:prstClr val="white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9227" name="Group 11"/>
          <p:cNvGrpSpPr>
            <a:grpSpLocks/>
          </p:cNvGrpSpPr>
          <p:nvPr/>
        </p:nvGrpSpPr>
        <p:grpSpPr bwMode="auto">
          <a:xfrm>
            <a:off x="6654849" y="1355174"/>
            <a:ext cx="1243966" cy="1243964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09" name="空心弧 47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1 w 1036800"/>
                <a:gd name="T1" fmla="*/ 519500 h 1036800"/>
                <a:gd name="T2" fmla="*/ 1 w 1036800"/>
                <a:gd name="T3" fmla="*/ 519499 h 1036800"/>
                <a:gd name="T4" fmla="*/ 0 w 1036800"/>
                <a:gd name="T5" fmla="*/ 518400 h 1036800"/>
                <a:gd name="T6" fmla="*/ 518206 w 1036800"/>
                <a:gd name="T7" fmla="*/ 0 h 1036800"/>
                <a:gd name="T8" fmla="*/ 518304 w 1036800"/>
                <a:gd name="T9" fmla="*/ 261066 h 1036800"/>
                <a:gd name="T10" fmla="*/ 518304 w 1036800"/>
                <a:gd name="T11" fmla="*/ 261066 h 1036800"/>
                <a:gd name="T12" fmla="*/ 261066 w 1036800"/>
                <a:gd name="T13" fmla="*/ 518399 h 1036800"/>
                <a:gd name="T14" fmla="*/ 261066 w 1036800"/>
                <a:gd name="T15" fmla="*/ 518946 h 10368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36800"/>
                <a:gd name="T25" fmla="*/ 0 h 1036800"/>
                <a:gd name="T26" fmla="*/ 518304 w 1036800"/>
                <a:gd name="T27" fmla="*/ 519500 h 10368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36800" h="1036800">
                  <a:moveTo>
                    <a:pt x="1" y="519500"/>
                  </a:moveTo>
                  <a:lnTo>
                    <a:pt x="1" y="519499"/>
                  </a:lnTo>
                  <a:cubicBezTo>
                    <a:pt x="0" y="519133"/>
                    <a:pt x="0" y="518766"/>
                    <a:pt x="0" y="518400"/>
                  </a:cubicBezTo>
                  <a:cubicBezTo>
                    <a:pt x="-1" y="232171"/>
                    <a:pt x="231977" y="107"/>
                    <a:pt x="518206" y="0"/>
                  </a:cubicBezTo>
                  <a:lnTo>
                    <a:pt x="518304" y="261066"/>
                  </a:lnTo>
                  <a:cubicBezTo>
                    <a:pt x="376219" y="261119"/>
                    <a:pt x="261066" y="376315"/>
                    <a:pt x="261066" y="518399"/>
                  </a:cubicBezTo>
                  <a:cubicBezTo>
                    <a:pt x="261065" y="518582"/>
                    <a:pt x="261066" y="518764"/>
                    <a:pt x="261066" y="518946"/>
                  </a:cubicBezTo>
                  <a:lnTo>
                    <a:pt x="1" y="519500"/>
                  </a:lnTo>
                  <a:close/>
                </a:path>
              </a:pathLst>
            </a:custGeom>
            <a:solidFill>
              <a:srgbClr val="30B8D8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0" name="空心弧 48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519636 w 1036800"/>
                <a:gd name="T1" fmla="*/ 1 h 1036800"/>
                <a:gd name="T2" fmla="*/ 519635 w 1036800"/>
                <a:gd name="T3" fmla="*/ 1 h 1036800"/>
                <a:gd name="T4" fmla="*/ 1036800 w 1036800"/>
                <a:gd name="T5" fmla="*/ 518400 h 1036800"/>
                <a:gd name="T6" fmla="*/ 518400 w 1036800"/>
                <a:gd name="T7" fmla="*/ 1036800 h 1036800"/>
                <a:gd name="T8" fmla="*/ 0 w 1036800"/>
                <a:gd name="T9" fmla="*/ 518400 h 1036800"/>
                <a:gd name="T10" fmla="*/ 0 w 1036800"/>
                <a:gd name="T11" fmla="*/ 518398 h 1036800"/>
                <a:gd name="T12" fmla="*/ 260963 w 1036800"/>
                <a:gd name="T13" fmla="*/ 518400 h 1036800"/>
                <a:gd name="T14" fmla="*/ 260963 w 1036800"/>
                <a:gd name="T15" fmla="*/ 518400 h 1036800"/>
                <a:gd name="T16" fmla="*/ 518399 w 1036800"/>
                <a:gd name="T17" fmla="*/ 775837 h 1036800"/>
                <a:gd name="T18" fmla="*/ 775837 w 1036800"/>
                <a:gd name="T19" fmla="*/ 518400 h 1036800"/>
                <a:gd name="T20" fmla="*/ 519013 w 1036800"/>
                <a:gd name="T21" fmla="*/ 260963 h 10368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36800"/>
                <a:gd name="T34" fmla="*/ 1 h 1036800"/>
                <a:gd name="T35" fmla="*/ 1036800 w 1036800"/>
                <a:gd name="T36" fmla="*/ 1036800 h 10368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36800" h="1036800">
                  <a:moveTo>
                    <a:pt x="519636" y="1"/>
                  </a:moveTo>
                  <a:lnTo>
                    <a:pt x="519635" y="1"/>
                  </a:lnTo>
                  <a:cubicBezTo>
                    <a:pt x="805457" y="682"/>
                    <a:pt x="1036800" y="232578"/>
                    <a:pt x="1036800" y="518400"/>
                  </a:cubicBezTo>
                  <a:cubicBezTo>
                    <a:pt x="1036800" y="804704"/>
                    <a:pt x="804704" y="1036800"/>
                    <a:pt x="518400" y="1036800"/>
                  </a:cubicBezTo>
                  <a:cubicBezTo>
                    <a:pt x="232095" y="1036800"/>
                    <a:pt x="0" y="804704"/>
                    <a:pt x="0" y="518400"/>
                  </a:cubicBezTo>
                  <a:cubicBezTo>
                    <a:pt x="-1" y="518399"/>
                    <a:pt x="0" y="518398"/>
                    <a:pt x="0" y="518398"/>
                  </a:cubicBezTo>
                  <a:lnTo>
                    <a:pt x="260963" y="518400"/>
                  </a:lnTo>
                  <a:cubicBezTo>
                    <a:pt x="260963" y="660578"/>
                    <a:pt x="376221" y="775836"/>
                    <a:pt x="518399" y="775837"/>
                  </a:cubicBezTo>
                  <a:cubicBezTo>
                    <a:pt x="660578" y="775837"/>
                    <a:pt x="775837" y="660578"/>
                    <a:pt x="775837" y="518400"/>
                  </a:cubicBezTo>
                  <a:cubicBezTo>
                    <a:pt x="775837" y="376460"/>
                    <a:pt x="660951" y="261301"/>
                    <a:pt x="519013" y="260963"/>
                  </a:cubicBezTo>
                  <a:lnTo>
                    <a:pt x="519636" y="1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11" name="Rectangle 13"/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8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3.</a:t>
              </a:r>
              <a:endParaRPr lang="zh-CN" altLang="en-US" sz="2400" dirty="0">
                <a:solidFill>
                  <a:prstClr val="white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9231" name="Group 15"/>
          <p:cNvGrpSpPr>
            <a:grpSpLocks/>
          </p:cNvGrpSpPr>
          <p:nvPr/>
        </p:nvGrpSpPr>
        <p:grpSpPr bwMode="auto">
          <a:xfrm>
            <a:off x="9058363" y="1355174"/>
            <a:ext cx="1243966" cy="1243964"/>
            <a:chOff x="0" y="0"/>
            <a:chExt cx="1036800" cy="1036800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07" name="同心圆 49"/>
            <p:cNvSpPr>
              <a:spLocks noChangeAspect="1"/>
            </p:cNvSpPr>
            <p:nvPr/>
          </p:nvSpPr>
          <p:spPr bwMode="auto">
            <a:xfrm>
              <a:off x="0" y="0"/>
              <a:ext cx="1036800" cy="1036800"/>
            </a:xfrm>
            <a:custGeom>
              <a:avLst/>
              <a:gdLst>
                <a:gd name="T0" fmla="*/ 0 w 1036800"/>
                <a:gd name="T1" fmla="*/ 518400 h 1036800"/>
                <a:gd name="T2" fmla="*/ 0 w 1036800"/>
                <a:gd name="T3" fmla="*/ 518400 h 1036800"/>
                <a:gd name="T4" fmla="*/ 518400 w 1036800"/>
                <a:gd name="T5" fmla="*/ 1 h 1036800"/>
                <a:gd name="T6" fmla="*/ 518400 w 1036800"/>
                <a:gd name="T7" fmla="*/ 1 h 1036800"/>
                <a:gd name="T8" fmla="*/ 518400 w 1036800"/>
                <a:gd name="T9" fmla="*/ 1 h 1036800"/>
                <a:gd name="T10" fmla="*/ 1036800 w 1036800"/>
                <a:gd name="T11" fmla="*/ 518401 h 1036800"/>
                <a:gd name="T12" fmla="*/ 1036799 w 1036800"/>
                <a:gd name="T13" fmla="*/ 518401 h 1036800"/>
                <a:gd name="T14" fmla="*/ 1036800 w 1036800"/>
                <a:gd name="T15" fmla="*/ 518402 h 1036800"/>
                <a:gd name="T16" fmla="*/ 518400 w 1036800"/>
                <a:gd name="T17" fmla="*/ 1036802 h 1036800"/>
                <a:gd name="T18" fmla="*/ 518400 w 1036800"/>
                <a:gd name="T19" fmla="*/ 1036802 h 1036800"/>
                <a:gd name="T20" fmla="*/ 0 w 1036800"/>
                <a:gd name="T21" fmla="*/ 518402 h 1036800"/>
                <a:gd name="T22" fmla="*/ 0 w 1036800"/>
                <a:gd name="T23" fmla="*/ 518401 h 1036800"/>
                <a:gd name="T24" fmla="*/ 259200 w 1036800"/>
                <a:gd name="T25" fmla="*/ 518400 h 1036800"/>
                <a:gd name="T26" fmla="*/ 259200 w 1036800"/>
                <a:gd name="T27" fmla="*/ 518400 h 1036800"/>
                <a:gd name="T28" fmla="*/ 518399 w 1036800"/>
                <a:gd name="T29" fmla="*/ 777600 h 1036800"/>
                <a:gd name="T30" fmla="*/ 518400 w 1036800"/>
                <a:gd name="T31" fmla="*/ 777600 h 1036800"/>
                <a:gd name="T32" fmla="*/ 777600 w 1036800"/>
                <a:gd name="T33" fmla="*/ 518400 h 1036800"/>
                <a:gd name="T34" fmla="*/ 777600 w 1036800"/>
                <a:gd name="T35" fmla="*/ 518400 h 1036800"/>
                <a:gd name="T36" fmla="*/ 518400 w 1036800"/>
                <a:gd name="T37" fmla="*/ 259200 h 1036800"/>
                <a:gd name="T38" fmla="*/ 518399 w 1036800"/>
                <a:gd name="T39" fmla="*/ 259200 h 1036800"/>
                <a:gd name="T40" fmla="*/ 259200 w 1036800"/>
                <a:gd name="T41" fmla="*/ 518399 h 10368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151836 w 1036800"/>
                <a:gd name="T64" fmla="*/ 151836 h 1036800"/>
                <a:gd name="T65" fmla="*/ 884964 w 1036800"/>
                <a:gd name="T66" fmla="*/ 884964 h 10368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36800" h="1036800">
                  <a:moveTo>
                    <a:pt x="0" y="518400"/>
                  </a:moveTo>
                  <a:lnTo>
                    <a:pt x="0" y="518400"/>
                  </a:lnTo>
                  <a:cubicBezTo>
                    <a:pt x="0" y="232095"/>
                    <a:pt x="232095" y="0"/>
                    <a:pt x="518400" y="1"/>
                  </a:cubicBezTo>
                  <a:cubicBezTo>
                    <a:pt x="518400" y="1"/>
                    <a:pt x="518400" y="1"/>
                    <a:pt x="518400" y="1"/>
                  </a:cubicBezTo>
                  <a:cubicBezTo>
                    <a:pt x="804705" y="1"/>
                    <a:pt x="1036800" y="232096"/>
                    <a:pt x="1036800" y="518401"/>
                  </a:cubicBezTo>
                  <a:cubicBezTo>
                    <a:pt x="1036800" y="518401"/>
                    <a:pt x="1036799" y="518401"/>
                    <a:pt x="1036799" y="518401"/>
                  </a:cubicBezTo>
                  <a:lnTo>
                    <a:pt x="1036800" y="518402"/>
                  </a:lnTo>
                  <a:cubicBezTo>
                    <a:pt x="1036800" y="804706"/>
                    <a:pt x="804704" y="1036801"/>
                    <a:pt x="518400" y="1036802"/>
                  </a:cubicBezTo>
                  <a:cubicBezTo>
                    <a:pt x="232095" y="1036802"/>
                    <a:pt x="0" y="804706"/>
                    <a:pt x="0" y="518402"/>
                  </a:cubicBezTo>
                  <a:cubicBezTo>
                    <a:pt x="-1" y="518401"/>
                    <a:pt x="0" y="518401"/>
                    <a:pt x="0" y="518401"/>
                  </a:cubicBezTo>
                  <a:lnTo>
                    <a:pt x="0" y="518400"/>
                  </a:lnTo>
                  <a:close/>
                  <a:moveTo>
                    <a:pt x="259200" y="518400"/>
                  </a:moveTo>
                  <a:lnTo>
                    <a:pt x="259200" y="518400"/>
                  </a:lnTo>
                  <a:cubicBezTo>
                    <a:pt x="259200" y="661552"/>
                    <a:pt x="375247" y="777599"/>
                    <a:pt x="518399" y="777600"/>
                  </a:cubicBezTo>
                  <a:lnTo>
                    <a:pt x="518400" y="777600"/>
                  </a:lnTo>
                  <a:cubicBezTo>
                    <a:pt x="661552" y="777599"/>
                    <a:pt x="777600" y="661552"/>
                    <a:pt x="777600" y="518400"/>
                  </a:cubicBezTo>
                  <a:cubicBezTo>
                    <a:pt x="777600" y="375247"/>
                    <a:pt x="661552" y="259200"/>
                    <a:pt x="518400" y="259200"/>
                  </a:cubicBezTo>
                  <a:lnTo>
                    <a:pt x="518399" y="259200"/>
                  </a:lnTo>
                  <a:cubicBezTo>
                    <a:pt x="375247" y="259200"/>
                    <a:pt x="259200" y="375247"/>
                    <a:pt x="259200" y="518399"/>
                  </a:cubicBezTo>
                  <a:lnTo>
                    <a:pt x="259200" y="518400"/>
                  </a:lnTo>
                  <a:close/>
                </a:path>
              </a:pathLst>
            </a:custGeom>
            <a:solidFill>
              <a:srgbClr val="1E8FB2">
                <a:alpha val="79999"/>
              </a:srgbClr>
            </a:solidFill>
            <a:ln w="25400" cmpd="sng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7208" name="Rectangle 13"/>
            <p:cNvSpPr>
              <a:spLocks noChangeArrowheads="1"/>
            </p:cNvSpPr>
            <p:nvPr/>
          </p:nvSpPr>
          <p:spPr bwMode="auto">
            <a:xfrm>
              <a:off x="231811" y="350892"/>
              <a:ext cx="643038" cy="384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zh-CN" sz="2400" dirty="0">
                  <a:solidFill>
                    <a:prstClr val="white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</a:rPr>
                <a:t>4.</a:t>
              </a:r>
              <a:endParaRPr lang="zh-CN" altLang="en-US" sz="2400" dirty="0">
                <a:solidFill>
                  <a:prstClr val="white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endParaRPr>
            </a:p>
          </p:txBody>
        </p:sp>
      </p:grpSp>
      <p:grpSp>
        <p:nvGrpSpPr>
          <p:cNvPr id="9234" name="Group 18"/>
          <p:cNvGrpSpPr>
            <a:grpSpLocks noChangeAspect="1"/>
          </p:cNvGrpSpPr>
          <p:nvPr/>
        </p:nvGrpSpPr>
        <p:grpSpPr bwMode="auto">
          <a:xfrm>
            <a:off x="2228934" y="2749871"/>
            <a:ext cx="453598" cy="302400"/>
            <a:chOff x="0" y="0"/>
            <a:chExt cx="576000" cy="385071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05" name="燕尾形 55"/>
            <p:cNvSpPr>
              <a:spLocks noChangeArrowheads="1"/>
            </p:cNvSpPr>
            <p:nvPr/>
          </p:nvSpPr>
          <p:spPr bwMode="auto">
            <a:xfrm rot="5400000">
              <a:off x="180251" y="-180251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  <p:sp>
          <p:nvSpPr>
            <p:cNvPr id="7206" name="燕尾形 56"/>
            <p:cNvSpPr>
              <a:spLocks noChangeArrowheads="1"/>
            </p:cNvSpPr>
            <p:nvPr/>
          </p:nvSpPr>
          <p:spPr bwMode="auto">
            <a:xfrm rot="5400000">
              <a:off x="180251" y="-10678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</p:grpSp>
      <p:grpSp>
        <p:nvGrpSpPr>
          <p:cNvPr id="9237" name="Group 21"/>
          <p:cNvGrpSpPr>
            <a:grpSpLocks noChangeAspect="1"/>
          </p:cNvGrpSpPr>
          <p:nvPr/>
        </p:nvGrpSpPr>
        <p:grpSpPr bwMode="auto">
          <a:xfrm>
            <a:off x="4633143" y="2749871"/>
            <a:ext cx="452212" cy="302400"/>
            <a:chOff x="0" y="0"/>
            <a:chExt cx="576000" cy="385071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03" name="燕尾形 59"/>
            <p:cNvSpPr>
              <a:spLocks noChangeArrowheads="1"/>
            </p:cNvSpPr>
            <p:nvPr/>
          </p:nvSpPr>
          <p:spPr bwMode="auto">
            <a:xfrm rot="5400000">
              <a:off x="180251" y="-180251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  <p:sp>
          <p:nvSpPr>
            <p:cNvPr id="7204" name="燕尾形 60"/>
            <p:cNvSpPr>
              <a:spLocks noChangeArrowheads="1"/>
            </p:cNvSpPr>
            <p:nvPr/>
          </p:nvSpPr>
          <p:spPr bwMode="auto">
            <a:xfrm rot="5400000">
              <a:off x="180251" y="-10678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</p:grpSp>
      <p:grpSp>
        <p:nvGrpSpPr>
          <p:cNvPr id="9240" name="Group 24"/>
          <p:cNvGrpSpPr>
            <a:grpSpLocks noChangeAspect="1"/>
          </p:cNvGrpSpPr>
          <p:nvPr/>
        </p:nvGrpSpPr>
        <p:grpSpPr bwMode="auto">
          <a:xfrm>
            <a:off x="7050728" y="2749871"/>
            <a:ext cx="452212" cy="302400"/>
            <a:chOff x="0" y="0"/>
            <a:chExt cx="576000" cy="385071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201" name="燕尾形 63"/>
            <p:cNvSpPr>
              <a:spLocks noChangeArrowheads="1"/>
            </p:cNvSpPr>
            <p:nvPr/>
          </p:nvSpPr>
          <p:spPr bwMode="auto">
            <a:xfrm rot="5400000">
              <a:off x="180251" y="-180251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  <p:sp>
          <p:nvSpPr>
            <p:cNvPr id="7202" name="燕尾形 64"/>
            <p:cNvSpPr>
              <a:spLocks noChangeArrowheads="1"/>
            </p:cNvSpPr>
            <p:nvPr/>
          </p:nvSpPr>
          <p:spPr bwMode="auto">
            <a:xfrm rot="5400000">
              <a:off x="180251" y="-10678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</p:grpSp>
      <p:grpSp>
        <p:nvGrpSpPr>
          <p:cNvPr id="9243" name="Group 27"/>
          <p:cNvGrpSpPr>
            <a:grpSpLocks noChangeAspect="1"/>
          </p:cNvGrpSpPr>
          <p:nvPr/>
        </p:nvGrpSpPr>
        <p:grpSpPr bwMode="auto">
          <a:xfrm>
            <a:off x="9453547" y="2749871"/>
            <a:ext cx="453598" cy="302400"/>
            <a:chOff x="0" y="0"/>
            <a:chExt cx="576000" cy="385071"/>
          </a:xfrm>
          <a:effectLst>
            <a:glow rad="88900">
              <a:schemeClr val="accent1">
                <a:satMod val="175000"/>
                <a:alpha val="30000"/>
              </a:schemeClr>
            </a:glow>
          </a:effectLst>
        </p:grpSpPr>
        <p:sp>
          <p:nvSpPr>
            <p:cNvPr id="7199" name="燕尾形 67"/>
            <p:cNvSpPr>
              <a:spLocks noChangeArrowheads="1"/>
            </p:cNvSpPr>
            <p:nvPr/>
          </p:nvSpPr>
          <p:spPr bwMode="auto">
            <a:xfrm rot="5400000">
              <a:off x="180250" y="-180250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  <p:sp>
          <p:nvSpPr>
            <p:cNvPr id="7200" name="燕尾形 68"/>
            <p:cNvSpPr>
              <a:spLocks noChangeArrowheads="1"/>
            </p:cNvSpPr>
            <p:nvPr/>
          </p:nvSpPr>
          <p:spPr bwMode="auto">
            <a:xfrm rot="5400000">
              <a:off x="180250" y="-10678"/>
              <a:ext cx="215498" cy="576000"/>
            </a:xfrm>
            <a:prstGeom prst="chevron">
              <a:avLst>
                <a:gd name="adj" fmla="val 63227"/>
              </a:avLst>
            </a:prstGeom>
            <a:noFill/>
            <a:ln w="12700">
              <a:solidFill>
                <a:srgbClr val="30B8D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zh-CN" altLang="en-US" sz="2160">
                <a:solidFill>
                  <a:prstClr val="black"/>
                </a:solidFill>
              </a:endParaRPr>
            </a:p>
          </p:txBody>
        </p:sp>
      </p:grpSp>
      <p:sp>
        <p:nvSpPr>
          <p:cNvPr id="7195" name="矩形 42"/>
          <p:cNvSpPr>
            <a:spLocks noChangeArrowheads="1"/>
          </p:cNvSpPr>
          <p:nvPr/>
        </p:nvSpPr>
        <p:spPr bwMode="auto">
          <a:xfrm>
            <a:off x="1445132" y="3277557"/>
            <a:ext cx="2021204" cy="2916556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191" name="矩形 57"/>
          <p:cNvSpPr>
            <a:spLocks noChangeArrowheads="1"/>
          </p:cNvSpPr>
          <p:nvPr/>
        </p:nvSpPr>
        <p:spPr bwMode="auto">
          <a:xfrm>
            <a:off x="3848647" y="3277557"/>
            <a:ext cx="2021204" cy="2916556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TextBox 146"/>
          <p:cNvSpPr txBox="1">
            <a:spLocks noChangeArrowheads="1"/>
          </p:cNvSpPr>
          <p:nvPr/>
        </p:nvSpPr>
        <p:spPr bwMode="auto">
          <a:xfrm>
            <a:off x="3881030" y="4073291"/>
            <a:ext cx="1945006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戴老师连夜赶制的初版学员手册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连接符 75"/>
          <p:cNvCxnSpPr>
            <a:cxnSpLocks noChangeShapeType="1"/>
          </p:cNvCxnSpPr>
          <p:nvPr/>
        </p:nvCxnSpPr>
        <p:spPr bwMode="auto">
          <a:xfrm>
            <a:off x="3932465" y="3918892"/>
            <a:ext cx="1864997" cy="0"/>
          </a:xfrm>
          <a:prstGeom prst="line">
            <a:avLst/>
          </a:prstGeom>
          <a:noFill/>
          <a:ln w="12700">
            <a:solidFill>
              <a:srgbClr val="30B8D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3892460" y="3429001"/>
            <a:ext cx="1945006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生产资料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87" name="矩形 61"/>
          <p:cNvSpPr>
            <a:spLocks noChangeArrowheads="1"/>
          </p:cNvSpPr>
          <p:nvPr/>
        </p:nvSpPr>
        <p:spPr bwMode="auto">
          <a:xfrm>
            <a:off x="6266229" y="3277557"/>
            <a:ext cx="2021206" cy="2916556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198" name="TextBox 146"/>
          <p:cNvSpPr txBox="1">
            <a:spLocks noChangeArrowheads="1"/>
          </p:cNvSpPr>
          <p:nvPr/>
        </p:nvSpPr>
        <p:spPr bwMode="auto">
          <a:xfrm>
            <a:off x="6298616" y="4073291"/>
            <a:ext cx="1945004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第三组同学输出的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XLP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课程逻辑模型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77"/>
          <p:cNvCxnSpPr>
            <a:cxnSpLocks noChangeShapeType="1"/>
          </p:cNvCxnSpPr>
          <p:nvPr/>
        </p:nvCxnSpPr>
        <p:spPr bwMode="auto">
          <a:xfrm>
            <a:off x="6350052" y="3918892"/>
            <a:ext cx="1864993" cy="0"/>
          </a:xfrm>
          <a:prstGeom prst="line">
            <a:avLst/>
          </a:prstGeom>
          <a:noFill/>
          <a:ln w="12700">
            <a:solidFill>
              <a:srgbClr val="30B8D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46"/>
          <p:cNvSpPr txBox="1">
            <a:spLocks noChangeArrowheads="1"/>
          </p:cNvSpPr>
          <p:nvPr/>
        </p:nvSpPr>
        <p:spPr bwMode="auto">
          <a:xfrm>
            <a:off x="6310046" y="3429001"/>
            <a:ext cx="194500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生产力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183" name="矩形 65"/>
          <p:cNvSpPr>
            <a:spLocks noChangeArrowheads="1"/>
          </p:cNvSpPr>
          <p:nvPr/>
        </p:nvSpPr>
        <p:spPr bwMode="auto">
          <a:xfrm>
            <a:off x="8669743" y="3277557"/>
            <a:ext cx="2021206" cy="2916556"/>
          </a:xfrm>
          <a:prstGeom prst="rect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4" name="TextBox 146"/>
          <p:cNvSpPr txBox="1">
            <a:spLocks noChangeArrowheads="1"/>
          </p:cNvSpPr>
          <p:nvPr/>
        </p:nvSpPr>
        <p:spPr bwMode="auto">
          <a:xfrm>
            <a:off x="8702130" y="4073291"/>
            <a:ext cx="1945004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函子和自然转换等范畴论计算思维和概念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196" name="直接连接符 79"/>
          <p:cNvCxnSpPr>
            <a:cxnSpLocks noChangeShapeType="1"/>
          </p:cNvCxnSpPr>
          <p:nvPr/>
        </p:nvCxnSpPr>
        <p:spPr bwMode="auto">
          <a:xfrm>
            <a:off x="8753565" y="3918892"/>
            <a:ext cx="1864993" cy="0"/>
          </a:xfrm>
          <a:prstGeom prst="line">
            <a:avLst/>
          </a:prstGeom>
          <a:noFill/>
          <a:ln w="12700">
            <a:solidFill>
              <a:srgbClr val="30B8D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97" name="TextBox 146"/>
          <p:cNvSpPr txBox="1">
            <a:spLocks noChangeArrowheads="1"/>
          </p:cNvSpPr>
          <p:nvPr/>
        </p:nvSpPr>
        <p:spPr bwMode="auto">
          <a:xfrm>
            <a:off x="8713560" y="3429004"/>
            <a:ext cx="194500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方法论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TextBox 146"/>
          <p:cNvSpPr txBox="1">
            <a:spLocks noChangeArrowheads="1"/>
          </p:cNvSpPr>
          <p:nvPr/>
        </p:nvSpPr>
        <p:spPr bwMode="auto">
          <a:xfrm>
            <a:off x="1448847" y="4055015"/>
            <a:ext cx="1945006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我们自身对课程的基本诉求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3" name="直接连接符 75"/>
          <p:cNvCxnSpPr>
            <a:cxnSpLocks noChangeShapeType="1"/>
          </p:cNvCxnSpPr>
          <p:nvPr/>
        </p:nvCxnSpPr>
        <p:spPr bwMode="auto">
          <a:xfrm>
            <a:off x="1500282" y="3900613"/>
            <a:ext cx="1864997" cy="0"/>
          </a:xfrm>
          <a:prstGeom prst="line">
            <a:avLst/>
          </a:prstGeom>
          <a:noFill/>
          <a:ln w="12700">
            <a:solidFill>
              <a:srgbClr val="30B8D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146"/>
          <p:cNvSpPr txBox="1">
            <a:spLocks noChangeArrowheads="1"/>
          </p:cNvSpPr>
          <p:nvPr/>
        </p:nvSpPr>
        <p:spPr bwMode="auto">
          <a:xfrm>
            <a:off x="1460277" y="3410723"/>
            <a:ext cx="1945006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意识形态</a:t>
            </a:r>
            <a:endParaRPr lang="en-US" altLang="zh-CN" sz="216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3561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198" grpId="0"/>
      <p:bldP spid="13" grpId="0"/>
      <p:bldP spid="14" grpId="0"/>
      <p:bldP spid="7197" grpId="0"/>
      <p:bldP spid="52" grpId="0"/>
      <p:bldP spid="5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1108177" y="2564904"/>
            <a:ext cx="1626870" cy="2796540"/>
            <a:chOff x="1925365" y="1156494"/>
            <a:chExt cx="1355725" cy="2330450"/>
          </a:xfrm>
          <a:solidFill>
            <a:schemeClr val="accent1"/>
          </a:solidFill>
        </p:grpSpPr>
        <p:sp>
          <p:nvSpPr>
            <p:cNvPr id="15377" name="Freeform 5"/>
            <p:cNvSpPr>
              <a:spLocks/>
            </p:cNvSpPr>
            <p:nvPr/>
          </p:nvSpPr>
          <p:spPr bwMode="gray">
            <a:xfrm>
              <a:off x="1925365" y="1156494"/>
              <a:ext cx="1066800" cy="2330450"/>
            </a:xfrm>
            <a:custGeom>
              <a:avLst/>
              <a:gdLst>
                <a:gd name="T0" fmla="*/ 387100736 w 1416"/>
                <a:gd name="T1" fmla="*/ 198567295 h 3094"/>
                <a:gd name="T2" fmla="*/ 408669533 w 1416"/>
                <a:gd name="T3" fmla="*/ 137294688 h 3094"/>
                <a:gd name="T4" fmla="*/ 374613299 w 1416"/>
                <a:gd name="T5" fmla="*/ 22125717 h 3094"/>
                <a:gd name="T6" fmla="*/ 232146529 w 1416"/>
                <a:gd name="T7" fmla="*/ 66945076 h 3094"/>
                <a:gd name="T8" fmla="*/ 187307026 w 1416"/>
                <a:gd name="T9" fmla="*/ 197432199 h 3094"/>
                <a:gd name="T10" fmla="*/ 181062931 w 1416"/>
                <a:gd name="T11" fmla="*/ 255300270 h 3094"/>
                <a:gd name="T12" fmla="*/ 23838761 w 1416"/>
                <a:gd name="T13" fmla="*/ 468617793 h 3094"/>
                <a:gd name="T14" fmla="*/ 71517036 w 1416"/>
                <a:gd name="T15" fmla="*/ 563930486 h 3094"/>
                <a:gd name="T16" fmla="*/ 225335885 w 1416"/>
                <a:gd name="T17" fmla="*/ 626904608 h 3094"/>
                <a:gd name="T18" fmla="*/ 71517036 w 1416"/>
                <a:gd name="T19" fmla="*/ 498686925 h 3094"/>
                <a:gd name="T20" fmla="*/ 197523746 w 1416"/>
                <a:gd name="T21" fmla="*/ 371603584 h 3094"/>
                <a:gd name="T22" fmla="*/ 272446104 w 1416"/>
                <a:gd name="T23" fmla="*/ 542939112 h 3094"/>
                <a:gd name="T24" fmla="*/ 190712348 w 1416"/>
                <a:gd name="T25" fmla="*/ 687609290 h 3094"/>
                <a:gd name="T26" fmla="*/ 194685726 w 1416"/>
                <a:gd name="T27" fmla="*/ 954823176 h 3094"/>
                <a:gd name="T28" fmla="*/ 262229385 w 1416"/>
                <a:gd name="T29" fmla="*/ 1145447810 h 3094"/>
                <a:gd name="T30" fmla="*/ 242363248 w 1416"/>
                <a:gd name="T31" fmla="*/ 1540879380 h 3094"/>
                <a:gd name="T32" fmla="*/ 200929068 w 1416"/>
                <a:gd name="T33" fmla="*/ 1579458345 h 3094"/>
                <a:gd name="T34" fmla="*/ 213416504 w 1416"/>
                <a:gd name="T35" fmla="*/ 1709378296 h 3094"/>
                <a:gd name="T36" fmla="*/ 228173904 w 1416"/>
                <a:gd name="T37" fmla="*/ 1678741992 h 3094"/>
                <a:gd name="T38" fmla="*/ 244066663 w 1416"/>
                <a:gd name="T39" fmla="*/ 1659452886 h 3094"/>
                <a:gd name="T40" fmla="*/ 356450577 w 1416"/>
                <a:gd name="T41" fmla="*/ 1755331998 h 3094"/>
                <a:gd name="T42" fmla="*/ 360991258 w 1416"/>
                <a:gd name="T43" fmla="*/ 1722426255 h 3094"/>
                <a:gd name="T44" fmla="*/ 342827782 w 1416"/>
                <a:gd name="T45" fmla="*/ 1652644568 h 3094"/>
                <a:gd name="T46" fmla="*/ 351341841 w 1416"/>
                <a:gd name="T47" fmla="*/ 1217498937 h 3094"/>
                <a:gd name="T48" fmla="*/ 362693919 w 1416"/>
                <a:gd name="T49" fmla="*/ 1116513774 h 3094"/>
                <a:gd name="T50" fmla="*/ 410939497 w 1416"/>
                <a:gd name="T51" fmla="*/ 959929227 h 3094"/>
                <a:gd name="T52" fmla="*/ 438184333 w 1416"/>
                <a:gd name="T53" fmla="*/ 645626542 h 3094"/>
                <a:gd name="T54" fmla="*/ 404128853 w 1416"/>
                <a:gd name="T55" fmla="*/ 462944570 h 3094"/>
                <a:gd name="T56" fmla="*/ 465429169 w 1416"/>
                <a:gd name="T57" fmla="*/ 529890400 h 3094"/>
                <a:gd name="T58" fmla="*/ 601651845 w 1416"/>
                <a:gd name="T59" fmla="*/ 475426111 h 3094"/>
                <a:gd name="T60" fmla="*/ 745821276 w 1416"/>
                <a:gd name="T61" fmla="*/ 335861983 h 3094"/>
                <a:gd name="T62" fmla="*/ 802580913 w 1416"/>
                <a:gd name="T63" fmla="*/ 252463659 h 3094"/>
                <a:gd name="T64" fmla="*/ 731063876 w 1416"/>
                <a:gd name="T65" fmla="*/ 284234306 h 3094"/>
                <a:gd name="T66" fmla="*/ 700413718 w 1416"/>
                <a:gd name="T67" fmla="*/ 252463659 h 3094"/>
                <a:gd name="T68" fmla="*/ 662384859 w 1416"/>
                <a:gd name="T69" fmla="*/ 325082711 h 3094"/>
                <a:gd name="T70" fmla="*/ 439886994 w 1416"/>
                <a:gd name="T71" fmla="*/ 344371817 h 3094"/>
                <a:gd name="T72" fmla="*/ 376884016 w 1416"/>
                <a:gd name="T73" fmla="*/ 249059877 h 3094"/>
                <a:gd name="T74" fmla="*/ 345665802 w 1416"/>
                <a:gd name="T75" fmla="*/ 214452619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sy="50000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378" name="Freeform 6"/>
            <p:cNvSpPr>
              <a:spLocks/>
            </p:cNvSpPr>
            <p:nvPr/>
          </p:nvSpPr>
          <p:spPr bwMode="gray">
            <a:xfrm>
              <a:off x="2423840" y="2042319"/>
              <a:ext cx="660400" cy="1444625"/>
            </a:xfrm>
            <a:custGeom>
              <a:avLst/>
              <a:gdLst>
                <a:gd name="T0" fmla="*/ 148344682 w 1416"/>
                <a:gd name="T1" fmla="*/ 76302254 h 3094"/>
                <a:gd name="T2" fmla="*/ 156610409 w 1416"/>
                <a:gd name="T3" fmla="*/ 52757761 h 3094"/>
                <a:gd name="T4" fmla="*/ 143559580 w 1416"/>
                <a:gd name="T5" fmla="*/ 8502463 h 3094"/>
                <a:gd name="T6" fmla="*/ 88963249 w 1416"/>
                <a:gd name="T7" fmla="*/ 25724971 h 3094"/>
                <a:gd name="T8" fmla="*/ 71779790 w 1416"/>
                <a:gd name="T9" fmla="*/ 75866158 h 3094"/>
                <a:gd name="T10" fmla="*/ 69387239 w 1416"/>
                <a:gd name="T11" fmla="*/ 98102831 h 3094"/>
                <a:gd name="T12" fmla="*/ 9135533 w 1416"/>
                <a:gd name="T13" fmla="*/ 180073393 h 3094"/>
                <a:gd name="T14" fmla="*/ 27406600 w 1416"/>
                <a:gd name="T15" fmla="*/ 216698419 h 3094"/>
                <a:gd name="T16" fmla="*/ 86353363 w 1416"/>
                <a:gd name="T17" fmla="*/ 240897522 h 3094"/>
                <a:gd name="T18" fmla="*/ 27406600 w 1416"/>
                <a:gd name="T19" fmla="*/ 191627592 h 3094"/>
                <a:gd name="T20" fmla="*/ 75695085 w 1416"/>
                <a:gd name="T21" fmla="*/ 142794224 h 3094"/>
                <a:gd name="T22" fmla="*/ 104406628 w 1416"/>
                <a:gd name="T23" fmla="*/ 208632518 h 3094"/>
                <a:gd name="T24" fmla="*/ 73084733 w 1416"/>
                <a:gd name="T25" fmla="*/ 264223967 h 3094"/>
                <a:gd name="T26" fmla="*/ 74607477 w 1416"/>
                <a:gd name="T27" fmla="*/ 366905335 h 3094"/>
                <a:gd name="T28" fmla="*/ 100491333 w 1416"/>
                <a:gd name="T29" fmla="*/ 440155386 h 3094"/>
                <a:gd name="T30" fmla="*/ 92878544 w 1416"/>
                <a:gd name="T31" fmla="*/ 592105750 h 3094"/>
                <a:gd name="T32" fmla="*/ 77000028 w 1416"/>
                <a:gd name="T33" fmla="*/ 606930199 h 3094"/>
                <a:gd name="T34" fmla="*/ 81785130 w 1416"/>
                <a:gd name="T35" fmla="*/ 656853805 h 3094"/>
                <a:gd name="T36" fmla="*/ 87440505 w 1416"/>
                <a:gd name="T37" fmla="*/ 645081559 h 3094"/>
                <a:gd name="T38" fmla="*/ 93531016 w 1416"/>
                <a:gd name="T39" fmla="*/ 637669335 h 3094"/>
                <a:gd name="T40" fmla="*/ 136598796 w 1416"/>
                <a:gd name="T41" fmla="*/ 674512408 h 3094"/>
                <a:gd name="T42" fmla="*/ 138338876 w 1416"/>
                <a:gd name="T43" fmla="*/ 661867971 h 3094"/>
                <a:gd name="T44" fmla="*/ 131378558 w 1416"/>
                <a:gd name="T45" fmla="*/ 635053228 h 3094"/>
                <a:gd name="T46" fmla="*/ 134641382 w 1416"/>
                <a:gd name="T47" fmla="*/ 467842320 h 3094"/>
                <a:gd name="T48" fmla="*/ 138991347 w 1416"/>
                <a:gd name="T49" fmla="*/ 429036816 h 3094"/>
                <a:gd name="T50" fmla="*/ 157480215 w 1416"/>
                <a:gd name="T51" fmla="*/ 368867298 h 3094"/>
                <a:gd name="T52" fmla="*/ 167921158 w 1416"/>
                <a:gd name="T53" fmla="*/ 248091699 h 3094"/>
                <a:gd name="T54" fmla="*/ 154870329 w 1416"/>
                <a:gd name="T55" fmla="*/ 177893382 h 3094"/>
                <a:gd name="T56" fmla="*/ 178361634 w 1416"/>
                <a:gd name="T57" fmla="*/ 203618353 h 3094"/>
                <a:gd name="T58" fmla="*/ 230564948 w 1416"/>
                <a:gd name="T59" fmla="*/ 182689500 h 3094"/>
                <a:gd name="T60" fmla="*/ 285813751 w 1416"/>
                <a:gd name="T61" fmla="*/ 129060015 h 3094"/>
                <a:gd name="T62" fmla="*/ 307564977 w 1416"/>
                <a:gd name="T63" fmla="*/ 97013059 h 3094"/>
                <a:gd name="T64" fmla="*/ 280158377 w 1416"/>
                <a:gd name="T65" fmla="*/ 109221401 h 3094"/>
                <a:gd name="T66" fmla="*/ 268412491 w 1416"/>
                <a:gd name="T67" fmla="*/ 97013059 h 3094"/>
                <a:gd name="T68" fmla="*/ 253838918 w 1416"/>
                <a:gd name="T69" fmla="*/ 124917574 h 3094"/>
                <a:gd name="T70" fmla="*/ 168573629 w 1416"/>
                <a:gd name="T71" fmla="*/ 132329798 h 3094"/>
                <a:gd name="T72" fmla="*/ 144429387 w 1416"/>
                <a:gd name="T73" fmla="*/ 95704772 h 3094"/>
                <a:gd name="T74" fmla="*/ 132466166 w 1416"/>
                <a:gd name="T75" fmla="*/ 82406658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sy="50000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379" name="Freeform 12"/>
            <p:cNvSpPr>
              <a:spLocks/>
            </p:cNvSpPr>
            <p:nvPr/>
          </p:nvSpPr>
          <p:spPr bwMode="gray">
            <a:xfrm>
              <a:off x="2619103" y="2042319"/>
              <a:ext cx="661987" cy="1444625"/>
            </a:xfrm>
            <a:custGeom>
              <a:avLst/>
              <a:gdLst>
                <a:gd name="T0" fmla="*/ 149058341 w 1416"/>
                <a:gd name="T1" fmla="*/ 76302254 h 3094"/>
                <a:gd name="T2" fmla="*/ 157364034 w 1416"/>
                <a:gd name="T3" fmla="*/ 52757761 h 3094"/>
                <a:gd name="T4" fmla="*/ 144250053 w 1416"/>
                <a:gd name="T5" fmla="*/ 8502463 h 3094"/>
                <a:gd name="T6" fmla="*/ 89391620 w 1416"/>
                <a:gd name="T7" fmla="*/ 25724971 h 3094"/>
                <a:gd name="T8" fmla="*/ 72125260 w 1416"/>
                <a:gd name="T9" fmla="*/ 75866158 h 3094"/>
                <a:gd name="T10" fmla="*/ 69720882 w 1416"/>
                <a:gd name="T11" fmla="*/ 98102831 h 3094"/>
                <a:gd name="T12" fmla="*/ 9179460 w 1416"/>
                <a:gd name="T13" fmla="*/ 180073393 h 3094"/>
                <a:gd name="T14" fmla="*/ 27538846 w 1416"/>
                <a:gd name="T15" fmla="*/ 216698419 h 3094"/>
                <a:gd name="T16" fmla="*/ 86768450 w 1416"/>
                <a:gd name="T17" fmla="*/ 240897522 h 3094"/>
                <a:gd name="T18" fmla="*/ 27538846 w 1416"/>
                <a:gd name="T19" fmla="*/ 191627592 h 3094"/>
                <a:gd name="T20" fmla="*/ 76059314 w 1416"/>
                <a:gd name="T21" fmla="*/ 142794224 h 3094"/>
                <a:gd name="T22" fmla="*/ 104909044 w 1416"/>
                <a:gd name="T23" fmla="*/ 208632518 h 3094"/>
                <a:gd name="T24" fmla="*/ 73436612 w 1416"/>
                <a:gd name="T25" fmla="*/ 264223967 h 3094"/>
                <a:gd name="T26" fmla="*/ 74966288 w 1416"/>
                <a:gd name="T27" fmla="*/ 366905335 h 3094"/>
                <a:gd name="T28" fmla="*/ 100974990 w 1416"/>
                <a:gd name="T29" fmla="*/ 440155386 h 3094"/>
                <a:gd name="T30" fmla="*/ 93325674 w 1416"/>
                <a:gd name="T31" fmla="*/ 592105750 h 3094"/>
                <a:gd name="T32" fmla="*/ 77370666 w 1416"/>
                <a:gd name="T33" fmla="*/ 606930199 h 3094"/>
                <a:gd name="T34" fmla="*/ 82178954 w 1416"/>
                <a:gd name="T35" fmla="*/ 656853805 h 3094"/>
                <a:gd name="T36" fmla="*/ 87861477 w 1416"/>
                <a:gd name="T37" fmla="*/ 645081559 h 3094"/>
                <a:gd name="T38" fmla="*/ 93981116 w 1416"/>
                <a:gd name="T39" fmla="*/ 637669335 h 3094"/>
                <a:gd name="T40" fmla="*/ 137256179 w 1416"/>
                <a:gd name="T41" fmla="*/ 674512408 h 3094"/>
                <a:gd name="T42" fmla="*/ 139004647 w 1416"/>
                <a:gd name="T43" fmla="*/ 661867971 h 3094"/>
                <a:gd name="T44" fmla="*/ 132010773 w 1416"/>
                <a:gd name="T45" fmla="*/ 635053228 h 3094"/>
                <a:gd name="T46" fmla="*/ 135289386 w 1416"/>
                <a:gd name="T47" fmla="*/ 467842320 h 3094"/>
                <a:gd name="T48" fmla="*/ 139660557 w 1416"/>
                <a:gd name="T49" fmla="*/ 429036816 h 3094"/>
                <a:gd name="T50" fmla="*/ 158238268 w 1416"/>
                <a:gd name="T51" fmla="*/ 368867298 h 3094"/>
                <a:gd name="T52" fmla="*/ 168729079 w 1416"/>
                <a:gd name="T53" fmla="*/ 248091699 h 3094"/>
                <a:gd name="T54" fmla="*/ 155615566 w 1416"/>
                <a:gd name="T55" fmla="*/ 177893382 h 3094"/>
                <a:gd name="T56" fmla="*/ 179219890 w 1416"/>
                <a:gd name="T57" fmla="*/ 203618353 h 3094"/>
                <a:gd name="T58" fmla="*/ 231674412 w 1416"/>
                <a:gd name="T59" fmla="*/ 182689500 h 3094"/>
                <a:gd name="T60" fmla="*/ 287188754 w 1416"/>
                <a:gd name="T61" fmla="*/ 129060015 h 3094"/>
                <a:gd name="T62" fmla="*/ 309045078 w 1416"/>
                <a:gd name="T63" fmla="*/ 97013059 h 3094"/>
                <a:gd name="T64" fmla="*/ 281506232 w 1416"/>
                <a:gd name="T65" fmla="*/ 109221401 h 3094"/>
                <a:gd name="T66" fmla="*/ 269704069 w 1416"/>
                <a:gd name="T67" fmla="*/ 97013059 h 3094"/>
                <a:gd name="T68" fmla="*/ 255060412 w 1416"/>
                <a:gd name="T69" fmla="*/ 124917574 h 3094"/>
                <a:gd name="T70" fmla="*/ 169384521 w 1416"/>
                <a:gd name="T71" fmla="*/ 132329798 h 3094"/>
                <a:gd name="T72" fmla="*/ 145124287 w 1416"/>
                <a:gd name="T73" fmla="*/ 95704772 h 3094"/>
                <a:gd name="T74" fmla="*/ 133103800 w 1416"/>
                <a:gd name="T75" fmla="*/ 82406658 h 30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6" h="3094">
                  <a:moveTo>
                    <a:pt x="609" y="378"/>
                  </a:moveTo>
                  <a:cubicBezTo>
                    <a:pt x="609" y="378"/>
                    <a:pt x="645" y="364"/>
                    <a:pt x="682" y="350"/>
                  </a:cubicBezTo>
                  <a:cubicBezTo>
                    <a:pt x="672" y="314"/>
                    <a:pt x="692" y="278"/>
                    <a:pt x="692" y="278"/>
                  </a:cubicBezTo>
                  <a:cubicBezTo>
                    <a:pt x="698" y="260"/>
                    <a:pt x="715" y="264"/>
                    <a:pt x="720" y="242"/>
                  </a:cubicBezTo>
                  <a:cubicBezTo>
                    <a:pt x="746" y="212"/>
                    <a:pt x="730" y="180"/>
                    <a:pt x="720" y="146"/>
                  </a:cubicBezTo>
                  <a:cubicBezTo>
                    <a:pt x="732" y="106"/>
                    <a:pt x="703" y="61"/>
                    <a:pt x="660" y="39"/>
                  </a:cubicBezTo>
                  <a:cubicBezTo>
                    <a:pt x="617" y="10"/>
                    <a:pt x="531" y="0"/>
                    <a:pt x="483" y="16"/>
                  </a:cubicBezTo>
                  <a:cubicBezTo>
                    <a:pt x="435" y="32"/>
                    <a:pt x="422" y="83"/>
                    <a:pt x="409" y="118"/>
                  </a:cubicBezTo>
                  <a:lnTo>
                    <a:pt x="384" y="223"/>
                  </a:lnTo>
                  <a:cubicBezTo>
                    <a:pt x="384" y="223"/>
                    <a:pt x="376" y="324"/>
                    <a:pt x="330" y="348"/>
                  </a:cubicBezTo>
                  <a:cubicBezTo>
                    <a:pt x="386" y="358"/>
                    <a:pt x="415" y="391"/>
                    <a:pt x="415" y="391"/>
                  </a:cubicBezTo>
                  <a:lnTo>
                    <a:pt x="319" y="450"/>
                  </a:lnTo>
                  <a:lnTo>
                    <a:pt x="244" y="550"/>
                  </a:lnTo>
                  <a:lnTo>
                    <a:pt x="42" y="826"/>
                  </a:lnTo>
                  <a:cubicBezTo>
                    <a:pt x="2" y="886"/>
                    <a:pt x="0" y="892"/>
                    <a:pt x="4" y="907"/>
                  </a:cubicBezTo>
                  <a:cubicBezTo>
                    <a:pt x="8" y="922"/>
                    <a:pt x="70" y="943"/>
                    <a:pt x="126" y="994"/>
                  </a:cubicBezTo>
                  <a:lnTo>
                    <a:pt x="368" y="1150"/>
                  </a:lnTo>
                  <a:lnTo>
                    <a:pt x="397" y="1105"/>
                  </a:lnTo>
                  <a:lnTo>
                    <a:pt x="265" y="1008"/>
                  </a:lnTo>
                  <a:lnTo>
                    <a:pt x="126" y="879"/>
                  </a:lnTo>
                  <a:lnTo>
                    <a:pt x="147" y="841"/>
                  </a:lnTo>
                  <a:cubicBezTo>
                    <a:pt x="147" y="841"/>
                    <a:pt x="247" y="748"/>
                    <a:pt x="348" y="655"/>
                  </a:cubicBezTo>
                  <a:cubicBezTo>
                    <a:pt x="384" y="708"/>
                    <a:pt x="404" y="724"/>
                    <a:pt x="426" y="774"/>
                  </a:cubicBezTo>
                  <a:cubicBezTo>
                    <a:pt x="448" y="824"/>
                    <a:pt x="484" y="902"/>
                    <a:pt x="480" y="957"/>
                  </a:cubicBezTo>
                  <a:lnTo>
                    <a:pt x="399" y="1102"/>
                  </a:lnTo>
                  <a:lnTo>
                    <a:pt x="336" y="1212"/>
                  </a:lnTo>
                  <a:cubicBezTo>
                    <a:pt x="322" y="1244"/>
                    <a:pt x="314" y="1268"/>
                    <a:pt x="315" y="1293"/>
                  </a:cubicBezTo>
                  <a:cubicBezTo>
                    <a:pt x="316" y="1318"/>
                    <a:pt x="334" y="1618"/>
                    <a:pt x="343" y="1683"/>
                  </a:cubicBezTo>
                  <a:lnTo>
                    <a:pt x="367" y="1686"/>
                  </a:lnTo>
                  <a:cubicBezTo>
                    <a:pt x="367" y="1686"/>
                    <a:pt x="414" y="1852"/>
                    <a:pt x="462" y="2019"/>
                  </a:cubicBezTo>
                  <a:cubicBezTo>
                    <a:pt x="417" y="2130"/>
                    <a:pt x="413" y="2159"/>
                    <a:pt x="409" y="2274"/>
                  </a:cubicBezTo>
                  <a:cubicBezTo>
                    <a:pt x="405" y="2389"/>
                    <a:pt x="430" y="2635"/>
                    <a:pt x="427" y="2716"/>
                  </a:cubicBezTo>
                  <a:lnTo>
                    <a:pt x="402" y="2755"/>
                  </a:lnTo>
                  <a:lnTo>
                    <a:pt x="354" y="2784"/>
                  </a:lnTo>
                  <a:cubicBezTo>
                    <a:pt x="354" y="2784"/>
                    <a:pt x="347" y="2819"/>
                    <a:pt x="340" y="2854"/>
                  </a:cubicBezTo>
                  <a:cubicBezTo>
                    <a:pt x="375" y="2899"/>
                    <a:pt x="376" y="3013"/>
                    <a:pt x="376" y="3013"/>
                  </a:cubicBezTo>
                  <a:lnTo>
                    <a:pt x="393" y="3009"/>
                  </a:lnTo>
                  <a:lnTo>
                    <a:pt x="402" y="2959"/>
                  </a:lnTo>
                  <a:lnTo>
                    <a:pt x="424" y="2961"/>
                  </a:lnTo>
                  <a:lnTo>
                    <a:pt x="430" y="2925"/>
                  </a:lnTo>
                  <a:lnTo>
                    <a:pt x="487" y="3058"/>
                  </a:lnTo>
                  <a:cubicBezTo>
                    <a:pt x="520" y="3086"/>
                    <a:pt x="599" y="3091"/>
                    <a:pt x="628" y="3094"/>
                  </a:cubicBezTo>
                  <a:lnTo>
                    <a:pt x="661" y="3075"/>
                  </a:lnTo>
                  <a:lnTo>
                    <a:pt x="636" y="3036"/>
                  </a:lnTo>
                  <a:lnTo>
                    <a:pt x="690" y="3021"/>
                  </a:lnTo>
                  <a:lnTo>
                    <a:pt x="604" y="2913"/>
                  </a:lnTo>
                  <a:cubicBezTo>
                    <a:pt x="578" y="2861"/>
                    <a:pt x="574" y="2833"/>
                    <a:pt x="532" y="2710"/>
                  </a:cubicBezTo>
                  <a:cubicBezTo>
                    <a:pt x="534" y="2582"/>
                    <a:pt x="602" y="2260"/>
                    <a:pt x="619" y="2146"/>
                  </a:cubicBezTo>
                  <a:cubicBezTo>
                    <a:pt x="635" y="2031"/>
                    <a:pt x="634" y="2055"/>
                    <a:pt x="637" y="2025"/>
                  </a:cubicBezTo>
                  <a:cubicBezTo>
                    <a:pt x="640" y="1995"/>
                    <a:pt x="642" y="1980"/>
                    <a:pt x="639" y="1968"/>
                  </a:cubicBezTo>
                  <a:cubicBezTo>
                    <a:pt x="670" y="1830"/>
                    <a:pt x="702" y="1693"/>
                    <a:pt x="702" y="1693"/>
                  </a:cubicBezTo>
                  <a:lnTo>
                    <a:pt x="724" y="1692"/>
                  </a:lnTo>
                  <a:cubicBezTo>
                    <a:pt x="724" y="1692"/>
                    <a:pt x="763" y="1505"/>
                    <a:pt x="771" y="1413"/>
                  </a:cubicBezTo>
                  <a:cubicBezTo>
                    <a:pt x="779" y="1321"/>
                    <a:pt x="778" y="1218"/>
                    <a:pt x="772" y="1138"/>
                  </a:cubicBezTo>
                  <a:cubicBezTo>
                    <a:pt x="766" y="1082"/>
                    <a:pt x="745" y="994"/>
                    <a:pt x="735" y="934"/>
                  </a:cubicBezTo>
                  <a:lnTo>
                    <a:pt x="712" y="816"/>
                  </a:lnTo>
                  <a:lnTo>
                    <a:pt x="735" y="786"/>
                  </a:lnTo>
                  <a:lnTo>
                    <a:pt x="820" y="934"/>
                  </a:lnTo>
                  <a:cubicBezTo>
                    <a:pt x="849" y="968"/>
                    <a:pt x="867" y="1006"/>
                    <a:pt x="907" y="990"/>
                  </a:cubicBezTo>
                  <a:cubicBezTo>
                    <a:pt x="947" y="974"/>
                    <a:pt x="1004" y="894"/>
                    <a:pt x="1060" y="838"/>
                  </a:cubicBezTo>
                  <a:lnTo>
                    <a:pt x="1204" y="646"/>
                  </a:lnTo>
                  <a:cubicBezTo>
                    <a:pt x="1246" y="605"/>
                    <a:pt x="1286" y="608"/>
                    <a:pt x="1314" y="592"/>
                  </a:cubicBezTo>
                  <a:cubicBezTo>
                    <a:pt x="1342" y="576"/>
                    <a:pt x="1357" y="572"/>
                    <a:pt x="1374" y="547"/>
                  </a:cubicBezTo>
                  <a:cubicBezTo>
                    <a:pt x="1391" y="522"/>
                    <a:pt x="1416" y="462"/>
                    <a:pt x="1414" y="445"/>
                  </a:cubicBezTo>
                  <a:cubicBezTo>
                    <a:pt x="1401" y="435"/>
                    <a:pt x="1386" y="436"/>
                    <a:pt x="1365" y="445"/>
                  </a:cubicBezTo>
                  <a:lnTo>
                    <a:pt x="1288" y="501"/>
                  </a:lnTo>
                  <a:lnTo>
                    <a:pt x="1209" y="528"/>
                  </a:lnTo>
                  <a:lnTo>
                    <a:pt x="1234" y="445"/>
                  </a:lnTo>
                  <a:cubicBezTo>
                    <a:pt x="1231" y="435"/>
                    <a:pt x="1203" y="447"/>
                    <a:pt x="1192" y="468"/>
                  </a:cubicBezTo>
                  <a:lnTo>
                    <a:pt x="1167" y="573"/>
                  </a:lnTo>
                  <a:cubicBezTo>
                    <a:pt x="1117" y="639"/>
                    <a:pt x="957" y="856"/>
                    <a:pt x="892" y="862"/>
                  </a:cubicBezTo>
                  <a:cubicBezTo>
                    <a:pt x="852" y="790"/>
                    <a:pt x="801" y="672"/>
                    <a:pt x="775" y="607"/>
                  </a:cubicBezTo>
                  <a:cubicBezTo>
                    <a:pt x="751" y="543"/>
                    <a:pt x="766" y="508"/>
                    <a:pt x="747" y="480"/>
                  </a:cubicBezTo>
                  <a:cubicBezTo>
                    <a:pt x="728" y="449"/>
                    <a:pt x="683" y="452"/>
                    <a:pt x="664" y="439"/>
                  </a:cubicBezTo>
                  <a:cubicBezTo>
                    <a:pt x="645" y="426"/>
                    <a:pt x="643" y="412"/>
                    <a:pt x="634" y="402"/>
                  </a:cubicBezTo>
                  <a:lnTo>
                    <a:pt x="609" y="37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sy="50000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60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" name="Text Box 9"/>
          <p:cNvSpPr txBox="1">
            <a:spLocks noChangeArrowheads="1"/>
          </p:cNvSpPr>
          <p:nvPr/>
        </p:nvSpPr>
        <p:spPr bwMode="black">
          <a:xfrm>
            <a:off x="2419042" y="1382233"/>
            <a:ext cx="2970204" cy="1643527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sz="1680" b="1" dirty="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rPr>
              <a:t>A category is a </a:t>
            </a:r>
            <a:r>
              <a:rPr lang="en-US" altLang="zh-CN" sz="1680" b="1" dirty="0">
                <a:solidFill>
                  <a:srgbClr val="FF0000"/>
                </a:solidFill>
                <a:latin typeface="方正兰亭黑_GBK" pitchFamily="2" charset="-122"/>
                <a:ea typeface="方正兰亭黑_GBK" pitchFamily="2" charset="-122"/>
              </a:rPr>
              <a:t>graph</a:t>
            </a:r>
            <a:r>
              <a:rPr lang="en-US" altLang="zh-CN" sz="1680" b="1" dirty="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rPr>
              <a:t> with a </a:t>
            </a:r>
            <a:r>
              <a:rPr lang="en-US" altLang="zh-CN" sz="1680" b="1" dirty="0">
                <a:solidFill>
                  <a:srgbClr val="FF0000"/>
                </a:solidFill>
                <a:latin typeface="方正兰亭黑_GBK" pitchFamily="2" charset="-122"/>
                <a:ea typeface="方正兰亭黑_GBK" pitchFamily="2" charset="-122"/>
              </a:rPr>
              <a:t>rule</a:t>
            </a:r>
            <a:r>
              <a:rPr lang="en-US" altLang="zh-CN" sz="1680" b="1" dirty="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rPr>
              <a:t> for composing arrows head to tail to give another arrow</a:t>
            </a:r>
            <a:r>
              <a:rPr lang="zh-CN" altLang="en-US" sz="1680" b="1" dirty="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rPr>
              <a:t>。</a:t>
            </a:r>
          </a:p>
        </p:txBody>
      </p:sp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2254306" y="0"/>
            <a:ext cx="7683390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学员手册中所涉及到的范畴论知识</a:t>
            </a:r>
          </a:p>
        </p:txBody>
      </p:sp>
      <p:sp>
        <p:nvSpPr>
          <p:cNvPr id="27" name="椭圆 26"/>
          <p:cNvSpPr/>
          <p:nvPr/>
        </p:nvSpPr>
        <p:spPr>
          <a:xfrm>
            <a:off x="3363305" y="3700906"/>
            <a:ext cx="2210938" cy="1719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480" b="1" dirty="0">
                <a:solidFill>
                  <a:prstClr val="white"/>
                </a:solidFill>
              </a:rPr>
              <a:t>A</a:t>
            </a:r>
            <a:endParaRPr lang="zh-CN" altLang="en-US" sz="6480" b="1" dirty="0">
              <a:solidFill>
                <a:prstClr val="white"/>
              </a:solidFill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5609108" y="4481812"/>
            <a:ext cx="3571513" cy="229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194268" y="3736645"/>
            <a:ext cx="2210938" cy="1719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480" b="1" dirty="0">
                <a:solidFill>
                  <a:prstClr val="white"/>
                </a:solidFill>
              </a:rPr>
              <a:t>B</a:t>
            </a:r>
            <a:endParaRPr lang="zh-CN" altLang="en-US" sz="6480" b="1" dirty="0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510488" y="3786520"/>
            <a:ext cx="1768750" cy="74517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480" b="1" dirty="0">
                <a:solidFill>
                  <a:prstClr val="white"/>
                </a:solidFill>
              </a:rPr>
              <a:t>F</a:t>
            </a:r>
            <a:endParaRPr lang="zh-CN" altLang="en-US" sz="384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6356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7" grpId="0" animBg="1"/>
      <p:bldP spid="28" grpId="0" animBg="1"/>
      <p:bldP spid="29" grpId="0" animBg="1"/>
      <p:bldP spid="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3"/>
          <p:cNvSpPr txBox="1">
            <a:spLocks noChangeArrowheads="1"/>
          </p:cNvSpPr>
          <p:nvPr/>
        </p:nvSpPr>
        <p:spPr bwMode="auto">
          <a:xfrm>
            <a:off x="2254306" y="0"/>
            <a:ext cx="7683390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4. </a:t>
            </a:r>
            <a:r>
              <a:rPr lang="zh-CN" altLang="en-US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学员手册中所涉及到的范畴论知识</a:t>
            </a:r>
          </a:p>
        </p:txBody>
      </p:sp>
      <p:sp>
        <p:nvSpPr>
          <p:cNvPr id="16" name="82 Rectángulo"/>
          <p:cNvSpPr/>
          <p:nvPr/>
        </p:nvSpPr>
        <p:spPr>
          <a:xfrm>
            <a:off x="5017268" y="3268683"/>
            <a:ext cx="68483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l-GR" sz="2880" b="1" i="1" dirty="0">
                <a:solidFill>
                  <a:prstClr val="white"/>
                </a:solidFill>
                <a:cs typeface="Times New Roman"/>
              </a:rPr>
              <a:t>α</a:t>
            </a:r>
            <a:r>
              <a:rPr lang="en-GB" sz="2880" b="1" i="1" dirty="0">
                <a:solidFill>
                  <a:prstClr val="white"/>
                </a:solidFill>
              </a:rPr>
              <a:t>G</a:t>
            </a:r>
            <a:endParaRPr lang="en-GB" sz="2880" b="1" dirty="0">
              <a:solidFill>
                <a:prstClr val="black"/>
              </a:solidFill>
            </a:endParaRPr>
          </a:p>
        </p:txBody>
      </p:sp>
      <p:sp>
        <p:nvSpPr>
          <p:cNvPr id="17" name="129 Rectángulo redondeado"/>
          <p:cNvSpPr/>
          <p:nvPr/>
        </p:nvSpPr>
        <p:spPr bwMode="auto">
          <a:xfrm>
            <a:off x="7580217" y="2007582"/>
            <a:ext cx="1634968" cy="3065282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82296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560">
              <a:solidFill>
                <a:prstClr val="black"/>
              </a:solidFill>
            </a:endParaRPr>
          </a:p>
        </p:txBody>
      </p:sp>
      <p:sp>
        <p:nvSpPr>
          <p:cNvPr id="18" name="125 CuadroTexto"/>
          <p:cNvSpPr txBox="1"/>
          <p:nvPr/>
        </p:nvSpPr>
        <p:spPr>
          <a:xfrm>
            <a:off x="7867677" y="1614399"/>
            <a:ext cx="104387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charset="0"/>
              </a:rPr>
              <a:t>学员手册</a:t>
            </a:r>
            <a:endParaRPr lang="en-GB" sz="168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Arial" charset="0"/>
            </a:endParaRPr>
          </a:p>
        </p:txBody>
      </p:sp>
      <p:cxnSp>
        <p:nvCxnSpPr>
          <p:cNvPr id="31" name="160 Conector recto de flecha"/>
          <p:cNvCxnSpPr/>
          <p:nvPr/>
        </p:nvCxnSpPr>
        <p:spPr bwMode="auto">
          <a:xfrm>
            <a:off x="4401348" y="2618671"/>
            <a:ext cx="341209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166 Conector recto de flecha"/>
          <p:cNvCxnSpPr/>
          <p:nvPr/>
        </p:nvCxnSpPr>
        <p:spPr bwMode="auto">
          <a:xfrm flipV="1">
            <a:off x="4373009" y="4456148"/>
            <a:ext cx="3468768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174 CuadroTexto"/>
          <p:cNvSpPr txBox="1"/>
          <p:nvPr/>
        </p:nvSpPr>
        <p:spPr>
          <a:xfrm>
            <a:off x="3244483" y="1614398"/>
            <a:ext cx="110018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逻辑模型</a:t>
            </a:r>
            <a:endParaRPr lang="en-GB" sz="168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1034 Rectángulo"/>
          <p:cNvSpPr/>
          <p:nvPr/>
        </p:nvSpPr>
        <p:spPr>
          <a:xfrm>
            <a:off x="5708848" y="1913898"/>
            <a:ext cx="43954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4320" b="1" i="1" dirty="0">
                <a:solidFill>
                  <a:prstClr val="white"/>
                </a:solidFill>
              </a:rPr>
              <a:t>F</a:t>
            </a:r>
            <a:endParaRPr lang="en-GB" sz="4320" b="1" dirty="0">
              <a:solidFill>
                <a:prstClr val="black"/>
              </a:solidFill>
            </a:endParaRPr>
          </a:p>
        </p:txBody>
      </p:sp>
      <p:cxnSp>
        <p:nvCxnSpPr>
          <p:cNvPr id="38" name="Elbow Connector 73"/>
          <p:cNvCxnSpPr/>
          <p:nvPr/>
        </p:nvCxnSpPr>
        <p:spPr bwMode="auto">
          <a:xfrm rot="5400000">
            <a:off x="4909048" y="3527809"/>
            <a:ext cx="1657739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69 Rectángulo"/>
          <p:cNvSpPr/>
          <p:nvPr/>
        </p:nvSpPr>
        <p:spPr>
          <a:xfrm>
            <a:off x="5732785" y="3306211"/>
            <a:ext cx="136657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自然转换</a:t>
            </a:r>
            <a:endParaRPr lang="en-GB" sz="216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1" name="Elbow Connector 73"/>
          <p:cNvCxnSpPr>
            <a:stCxn id="65" idx="2"/>
            <a:endCxn id="64" idx="0"/>
          </p:cNvCxnSpPr>
          <p:nvPr/>
        </p:nvCxnSpPr>
        <p:spPr bwMode="auto">
          <a:xfrm rot="5400000">
            <a:off x="7916978" y="3536061"/>
            <a:ext cx="961649" cy="2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102 Rectángulo redondeado"/>
          <p:cNvSpPr/>
          <p:nvPr/>
        </p:nvSpPr>
        <p:spPr bwMode="auto">
          <a:xfrm>
            <a:off x="2991514" y="2007582"/>
            <a:ext cx="1617040" cy="3065282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82296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560">
              <a:solidFill>
                <a:prstClr val="black"/>
              </a:solidFill>
            </a:endParaRPr>
          </a:p>
        </p:txBody>
      </p:sp>
      <p:cxnSp>
        <p:nvCxnSpPr>
          <p:cNvPr id="49" name="Elbow Connector 73"/>
          <p:cNvCxnSpPr>
            <a:stCxn id="63" idx="2"/>
            <a:endCxn id="2" idx="0"/>
          </p:cNvCxnSpPr>
          <p:nvPr/>
        </p:nvCxnSpPr>
        <p:spPr bwMode="auto">
          <a:xfrm rot="5400000">
            <a:off x="3312754" y="3534119"/>
            <a:ext cx="957524" cy="114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104 Rectángulo"/>
          <p:cNvSpPr/>
          <p:nvPr/>
        </p:nvSpPr>
        <p:spPr>
          <a:xfrm>
            <a:off x="5611447" y="4526970"/>
            <a:ext cx="53732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4320" b="1" i="1" dirty="0">
                <a:solidFill>
                  <a:prstClr val="white"/>
                </a:solidFill>
              </a:rPr>
              <a:t>G</a:t>
            </a:r>
            <a:endParaRPr lang="en-GB" sz="4320" b="1" dirty="0">
              <a:solidFill>
                <a:prstClr val="black"/>
              </a:solidFill>
            </a:endParaRPr>
          </a:p>
        </p:txBody>
      </p:sp>
      <p:sp>
        <p:nvSpPr>
          <p:cNvPr id="53" name="107 Rectángulo"/>
          <p:cNvSpPr/>
          <p:nvPr/>
        </p:nvSpPr>
        <p:spPr>
          <a:xfrm>
            <a:off x="3864399" y="3343161"/>
            <a:ext cx="308098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92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</a:t>
            </a:r>
            <a:endParaRPr lang="en-GB" sz="168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112 Rectángulo"/>
          <p:cNvSpPr/>
          <p:nvPr/>
        </p:nvSpPr>
        <p:spPr>
          <a:xfrm>
            <a:off x="8378507" y="3343161"/>
            <a:ext cx="308098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92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endParaRPr lang="en-GB" sz="168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40966" y="4013452"/>
            <a:ext cx="1099958" cy="819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840" dirty="0">
                <a:solidFill>
                  <a:prstClr val="white"/>
                </a:solidFill>
              </a:rPr>
              <a:t>C</a:t>
            </a:r>
            <a:r>
              <a:rPr lang="en-US" altLang="zh-CN" sz="1920" dirty="0">
                <a:solidFill>
                  <a:prstClr val="white"/>
                </a:solidFill>
              </a:rPr>
              <a:t>MEM</a:t>
            </a:r>
            <a:endParaRPr lang="zh-CN" altLang="en-US" sz="1920" dirty="0">
              <a:solidFill>
                <a:prstClr val="white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3242106" y="2236538"/>
            <a:ext cx="1099958" cy="819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840" dirty="0">
                <a:solidFill>
                  <a:prstClr val="white"/>
                </a:solidFill>
              </a:rPr>
              <a:t>A</a:t>
            </a:r>
            <a:r>
              <a:rPr lang="zh-CN" altLang="en-US" sz="1920" dirty="0">
                <a:solidFill>
                  <a:prstClr val="white"/>
                </a:solidFill>
              </a:rPr>
              <a:t>戴</a:t>
            </a:r>
          </a:p>
        </p:txBody>
      </p:sp>
      <p:sp>
        <p:nvSpPr>
          <p:cNvPr id="64" name="圆角矩形 63"/>
          <p:cNvSpPr/>
          <p:nvPr/>
        </p:nvSpPr>
        <p:spPr>
          <a:xfrm>
            <a:off x="7847721" y="4016989"/>
            <a:ext cx="1099958" cy="819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360" dirty="0">
                <a:solidFill>
                  <a:prstClr val="white"/>
                </a:solidFill>
              </a:rPr>
              <a:t>D</a:t>
            </a:r>
            <a:r>
              <a:rPr lang="en-US" altLang="zh-CN" sz="1920" dirty="0">
                <a:solidFill>
                  <a:prstClr val="white"/>
                </a:solidFill>
              </a:rPr>
              <a:t>MEM</a:t>
            </a:r>
            <a:endParaRPr lang="zh-CN" altLang="en-US" sz="1920" dirty="0">
              <a:solidFill>
                <a:prstClr val="white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847927" y="2235950"/>
            <a:ext cx="1099958" cy="819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840" dirty="0">
                <a:solidFill>
                  <a:prstClr val="white"/>
                </a:solidFill>
              </a:rPr>
              <a:t>B</a:t>
            </a:r>
            <a:r>
              <a:rPr lang="zh-CN" altLang="en-US" sz="1920" dirty="0">
                <a:solidFill>
                  <a:prstClr val="white"/>
                </a:solidFill>
              </a:rPr>
              <a:t>戴</a:t>
            </a:r>
          </a:p>
        </p:txBody>
      </p:sp>
    </p:spTree>
    <p:extLst>
      <p:ext uri="{BB962C8B-B14F-4D97-AF65-F5344CB8AC3E}">
        <p14:creationId xmlns:p14="http://schemas.microsoft.com/office/powerpoint/2010/main" val="105915185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36" grpId="0"/>
      <p:bldP spid="37" grpId="0"/>
      <p:bldP spid="39" grpId="0"/>
      <p:bldP spid="48" grpId="0" animBg="1"/>
      <p:bldP spid="50" grpId="0"/>
      <p:bldP spid="53" grpId="0"/>
      <p:bldP spid="55" grpId="0"/>
      <p:bldP spid="2" grpId="0" animBg="1"/>
      <p:bldP spid="63" grpId="0" animBg="1"/>
      <p:bldP spid="64" grpId="0" animBg="1"/>
      <p:bldP spid="6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3"/>
          <p:cNvSpPr txBox="1">
            <a:spLocks noChangeArrowheads="1"/>
          </p:cNvSpPr>
          <p:nvPr/>
        </p:nvSpPr>
        <p:spPr bwMode="auto">
          <a:xfrm>
            <a:off x="2772764" y="59026"/>
            <a:ext cx="6646475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en-US" altLang="zh-CN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举例说明逻辑模型的过程部分</a:t>
            </a:r>
          </a:p>
        </p:txBody>
      </p:sp>
      <p:sp>
        <p:nvSpPr>
          <p:cNvPr id="11267" name="矩形 69"/>
          <p:cNvSpPr>
            <a:spLocks noChangeArrowheads="1"/>
          </p:cNvSpPr>
          <p:nvPr/>
        </p:nvSpPr>
        <p:spPr bwMode="auto">
          <a:xfrm>
            <a:off x="1410064" y="1785192"/>
            <a:ext cx="9288780" cy="4318636"/>
          </a:xfrm>
          <a:prstGeom prst="roundRect">
            <a:avLst>
              <a:gd name="adj" fmla="val 5375"/>
            </a:avLst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  <a:effectLst>
            <a:glow rad="88900">
              <a:schemeClr val="accent1">
                <a:alpha val="3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315" name="TextBox 146"/>
          <p:cNvSpPr txBox="1">
            <a:spLocks noChangeArrowheads="1"/>
          </p:cNvSpPr>
          <p:nvPr/>
        </p:nvSpPr>
        <p:spPr bwMode="auto">
          <a:xfrm>
            <a:off x="1410064" y="1065979"/>
            <a:ext cx="3899536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不变量：四天的课时、所学的课程</a:t>
            </a:r>
          </a:p>
        </p:txBody>
      </p:sp>
      <p:sp>
        <p:nvSpPr>
          <p:cNvPr id="71" name="TextBox 146"/>
          <p:cNvSpPr txBox="1">
            <a:spLocks noChangeArrowheads="1"/>
          </p:cNvSpPr>
          <p:nvPr/>
        </p:nvSpPr>
        <p:spPr bwMode="auto">
          <a:xfrm>
            <a:off x="6614458" y="1065979"/>
            <a:ext cx="3899536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92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可变量：课程单元、课程顺序</a:t>
            </a:r>
          </a:p>
        </p:txBody>
      </p:sp>
      <p:cxnSp>
        <p:nvCxnSpPr>
          <p:cNvPr id="17" name="直接连接符 16"/>
          <p:cNvCxnSpPr>
            <a:stCxn id="11267" idx="0"/>
            <a:endCxn id="11267" idx="2"/>
          </p:cNvCxnSpPr>
          <p:nvPr/>
        </p:nvCxnSpPr>
        <p:spPr>
          <a:xfrm>
            <a:off x="6054454" y="1785192"/>
            <a:ext cx="0" cy="43186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12"/>
          <p:cNvSpPr txBox="1"/>
          <p:nvPr/>
        </p:nvSpPr>
        <p:spPr>
          <a:xfrm>
            <a:off x="2507634" y="2315765"/>
            <a:ext cx="2259628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4</a:t>
            </a: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天</a:t>
            </a:r>
            <a:r>
              <a:rPr lang="en-US" altLang="zh-CN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导引课，三个课程单元。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单元一：认识自己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单元二：认识清华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单元三：清华与我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课程单元一「认识自己」：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优势测试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个人简历制作（自发迭代）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课程单元二「认识清华」：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校园探索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定向越野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实验室探究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社团资源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课程单元三「清华与我」：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上期班级宪章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辩论班级宪章制定的方法论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上期汇报演出</a:t>
            </a:r>
          </a:p>
          <a:p>
            <a:pPr marL="436246" lvl="1" indent="-22479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制定班级宪章</a:t>
            </a:r>
          </a:p>
        </p:txBody>
      </p:sp>
      <p:sp>
        <p:nvSpPr>
          <p:cNvPr id="75" name="Rounded Rectangle 7"/>
          <p:cNvSpPr/>
          <p:nvPr/>
        </p:nvSpPr>
        <p:spPr>
          <a:xfrm>
            <a:off x="3192927" y="1858497"/>
            <a:ext cx="889040" cy="4165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过程</a:t>
            </a:r>
            <a:endParaRPr lang="en-US" sz="216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77" name="TextBox 12"/>
          <p:cNvSpPr txBox="1"/>
          <p:nvPr/>
        </p:nvSpPr>
        <p:spPr>
          <a:xfrm>
            <a:off x="7428144" y="2423735"/>
            <a:ext cx="22596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课程单元一「同学与我」：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破冰游戏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课程引导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班长选举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工具讲解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课程单元二「清华与我」：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认识清华 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定向越野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图书馆介绍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实验室探究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课程单元三「</a:t>
            </a:r>
            <a:r>
              <a:rPr lang="en-US" altLang="zh-CN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MEM</a:t>
            </a: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与我」 ：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分享经验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软件培训</a:t>
            </a:r>
          </a:p>
          <a:p>
            <a:pPr marL="224640" indent="-22464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班级宪章</a:t>
            </a:r>
          </a:p>
          <a:p>
            <a:pPr marL="106680" indent="-10668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960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课程单元四「终极汇报」</a:t>
            </a:r>
          </a:p>
        </p:txBody>
      </p:sp>
      <p:sp>
        <p:nvSpPr>
          <p:cNvPr id="78" name="Rounded Rectangle 7"/>
          <p:cNvSpPr/>
          <p:nvPr/>
        </p:nvSpPr>
        <p:spPr>
          <a:xfrm>
            <a:off x="8024845" y="1898127"/>
            <a:ext cx="889040" cy="41650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160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antinghei SC Extralight" charset="-122"/>
              </a:rPr>
              <a:t>过程</a:t>
            </a:r>
            <a:endParaRPr lang="en-US" sz="216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antinghei SC Extralight" charset="-122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5130943" y="3426052"/>
            <a:ext cx="2020015" cy="103691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16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3756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" grpId="0" autoUpdateAnimBg="0"/>
      <p:bldP spid="71" grpId="0" autoUpdateAnimBg="0"/>
      <p:bldP spid="74" grpId="0"/>
      <p:bldP spid="75" grpId="0" animBg="1"/>
      <p:bldP spid="77" grpId="0"/>
      <p:bldP spid="7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8" name="组合 67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9" name="直接连接符 68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1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74" name="矩形 73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1200" b="1" spc="-100" dirty="0" smtClean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極限學習過程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1" y="3917302"/>
            <a:ext cx="3560361" cy="2940699"/>
          </a:xfrm>
          <a:custGeom>
            <a:avLst/>
            <a:gdLst>
              <a:gd name="connsiteX0" fmla="*/ 0 w 3560361"/>
              <a:gd name="connsiteY0" fmla="*/ 0 h 2940699"/>
              <a:gd name="connsiteX1" fmla="*/ 3560361 w 3560361"/>
              <a:gd name="connsiteY1" fmla="*/ 2940699 h 2940699"/>
              <a:gd name="connsiteX2" fmla="*/ 0 w 3560361"/>
              <a:gd name="connsiteY2" fmla="*/ 2940699 h 2940699"/>
              <a:gd name="connsiteX3" fmla="*/ 0 w 3560361"/>
              <a:gd name="connsiteY3" fmla="*/ 0 h 294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361" h="2940699">
                <a:moveTo>
                  <a:pt x="0" y="0"/>
                </a:moveTo>
                <a:lnTo>
                  <a:pt x="3560361" y="2940699"/>
                </a:lnTo>
                <a:lnTo>
                  <a:pt x="0" y="2940699"/>
                </a:lnTo>
                <a:lnTo>
                  <a:pt x="0" y="0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1" y="1962832"/>
            <a:ext cx="5926677" cy="4895169"/>
          </a:xfrm>
          <a:custGeom>
            <a:avLst/>
            <a:gdLst>
              <a:gd name="connsiteX0" fmla="*/ 0 w 5926677"/>
              <a:gd name="connsiteY0" fmla="*/ 0 h 4895169"/>
              <a:gd name="connsiteX1" fmla="*/ 5926677 w 5926677"/>
              <a:gd name="connsiteY1" fmla="*/ 4895169 h 4895169"/>
              <a:gd name="connsiteX2" fmla="*/ 2558518 w 5926677"/>
              <a:gd name="connsiteY2" fmla="*/ 4895169 h 4895169"/>
              <a:gd name="connsiteX3" fmla="*/ 0 w 5926677"/>
              <a:gd name="connsiteY3" fmla="*/ 2781948 h 489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6677" h="4895169">
                <a:moveTo>
                  <a:pt x="0" y="0"/>
                </a:moveTo>
                <a:lnTo>
                  <a:pt x="5926677" y="4895169"/>
                </a:lnTo>
                <a:lnTo>
                  <a:pt x="2558518" y="4895169"/>
                </a:lnTo>
                <a:lnTo>
                  <a:pt x="0" y="278194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70098" y="5861274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8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6000" y="403949"/>
            <a:ext cx="362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其他信息</a:t>
            </a:r>
            <a:endParaRPr lang="zh-CN" altLang="en-US" sz="3200" b="1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Box 25"/>
          <p:cNvSpPr txBox="1">
            <a:spLocks/>
          </p:cNvSpPr>
          <p:nvPr/>
        </p:nvSpPr>
        <p:spPr>
          <a:xfrm>
            <a:off x="1347207" y="1253202"/>
            <a:ext cx="10515600" cy="3416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 smtClean="0">
                <a:latin typeface="黑体"/>
                <a:ea typeface="黑体"/>
                <a:cs typeface="黑体"/>
              </a:rPr>
              <a:t>如果关于课程、认知基础等问题有任何疑惑、想法、灵感，欢迎用任何方式联系我们。</a:t>
            </a:r>
            <a:endParaRPr lang="en-US" altLang="zh-CN" sz="1800" dirty="0" smtClean="0">
              <a:latin typeface="黑体"/>
              <a:ea typeface="黑体"/>
              <a:cs typeface="黑体"/>
            </a:endParaRPr>
          </a:p>
        </p:txBody>
      </p:sp>
      <p:sp>
        <p:nvSpPr>
          <p:cNvPr id="18" name="TextBox 25"/>
          <p:cNvSpPr txBox="1">
            <a:spLocks/>
          </p:cNvSpPr>
          <p:nvPr/>
        </p:nvSpPr>
        <p:spPr>
          <a:xfrm>
            <a:off x="2413067" y="2268954"/>
            <a:ext cx="3390214" cy="71917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 smtClean="0">
                <a:latin typeface="黑体"/>
                <a:ea typeface="黑体"/>
                <a:cs typeface="黑体"/>
              </a:rPr>
              <a:t>陶仁鹏</a:t>
            </a:r>
            <a:endParaRPr lang="en-US" altLang="zh-CN" sz="1800" dirty="0" smtClean="0">
              <a:latin typeface="黑体"/>
              <a:ea typeface="黑体"/>
              <a:cs typeface="黑体"/>
            </a:endParaRPr>
          </a:p>
          <a:p>
            <a:pPr algn="l"/>
            <a:r>
              <a:rPr lang="zh-CN" altLang="en-US" sz="1800" dirty="0" smtClean="0">
                <a:latin typeface="黑体"/>
                <a:ea typeface="黑体"/>
                <a:cs typeface="黑体"/>
              </a:rPr>
              <a:t>电话：</a:t>
            </a:r>
            <a:r>
              <a:rPr lang="en-US" altLang="zh-CN" sz="1800" dirty="0" smtClean="0">
                <a:latin typeface="黑体"/>
                <a:ea typeface="黑体"/>
                <a:cs typeface="黑体"/>
              </a:rPr>
              <a:t>15600361919</a:t>
            </a:r>
          </a:p>
        </p:txBody>
      </p:sp>
      <p:sp>
        <p:nvSpPr>
          <p:cNvPr id="19" name="TextBox 25"/>
          <p:cNvSpPr txBox="1">
            <a:spLocks/>
          </p:cNvSpPr>
          <p:nvPr/>
        </p:nvSpPr>
        <p:spPr>
          <a:xfrm>
            <a:off x="7353954" y="2268954"/>
            <a:ext cx="3390214" cy="172354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>
                <a:latin typeface="黑体"/>
                <a:ea typeface="黑体"/>
                <a:cs typeface="黑体"/>
              </a:rPr>
              <a:t>顾学雍</a:t>
            </a:r>
            <a:endParaRPr lang="en-US" altLang="zh-CN" sz="1800" dirty="0" smtClean="0">
              <a:latin typeface="黑体"/>
              <a:ea typeface="黑体"/>
              <a:cs typeface="黑体"/>
            </a:endParaRPr>
          </a:p>
          <a:p>
            <a:pPr algn="l"/>
            <a:r>
              <a:rPr lang="en-US" altLang="zh-CN" sz="1800" dirty="0" smtClean="0">
                <a:latin typeface="黑体"/>
                <a:ea typeface="黑体"/>
                <a:cs typeface="黑体"/>
              </a:rPr>
              <a:t>Email</a:t>
            </a:r>
            <a:r>
              <a:rPr lang="zh-CN" altLang="en-US" sz="1800" dirty="0" smtClean="0">
                <a:latin typeface="黑体"/>
                <a:ea typeface="黑体"/>
                <a:cs typeface="黑体"/>
              </a:rPr>
              <a:t>：</a:t>
            </a:r>
            <a:r>
              <a:rPr lang="en-US" altLang="zh-CN" sz="1800" dirty="0" smtClean="0">
                <a:hlinkClick r:id="rId4"/>
              </a:rPr>
              <a:t>benkoo@mail.tsinghua.edu.cn</a:t>
            </a:r>
            <a:endParaRPr lang="en-US" altLang="zh-CN" sz="1800" dirty="0" smtClean="0"/>
          </a:p>
          <a:p>
            <a:pPr algn="l"/>
            <a:r>
              <a:rPr lang="zh-CN" altLang="en-US" sz="1800" dirty="0" smtClean="0">
                <a:latin typeface="黑体"/>
                <a:ea typeface="黑体"/>
                <a:cs typeface="黑体"/>
              </a:rPr>
              <a:t>微信：</a:t>
            </a:r>
            <a:r>
              <a:rPr lang="en-US" altLang="zh-CN" sz="1800" dirty="0" smtClean="0">
                <a:latin typeface="黑体"/>
                <a:ea typeface="黑体"/>
                <a:cs typeface="黑体"/>
              </a:rPr>
              <a:t>koo0905</a:t>
            </a:r>
          </a:p>
          <a:p>
            <a:pPr algn="l"/>
            <a:r>
              <a:rPr lang="zh-CN" altLang="en-US" sz="1800" dirty="0" smtClean="0">
                <a:latin typeface="黑体"/>
                <a:ea typeface="黑体"/>
                <a:cs typeface="黑体"/>
              </a:rPr>
              <a:t>办公室：李兆基科技大楼</a:t>
            </a:r>
            <a:r>
              <a:rPr lang="en-US" altLang="zh-CN" sz="1800" dirty="0" smtClean="0">
                <a:latin typeface="黑体"/>
                <a:ea typeface="黑体"/>
                <a:cs typeface="黑体"/>
              </a:rPr>
              <a:t>B572</a:t>
            </a:r>
          </a:p>
        </p:txBody>
      </p:sp>
    </p:spTree>
    <p:extLst>
      <p:ext uri="{BB962C8B-B14F-4D97-AF65-F5344CB8AC3E}">
        <p14:creationId xmlns:p14="http://schemas.microsoft.com/office/powerpoint/2010/main" val="10960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641438" y="1614399"/>
            <a:ext cx="2139524" cy="4213934"/>
            <a:chOff x="2223729" y="1665951"/>
            <a:chExt cx="1967266" cy="3511612"/>
          </a:xfrm>
        </p:grpSpPr>
        <p:sp>
          <p:nvSpPr>
            <p:cNvPr id="5" name="矩形 16"/>
            <p:cNvSpPr>
              <a:spLocks noChangeArrowheads="1"/>
            </p:cNvSpPr>
            <p:nvPr/>
          </p:nvSpPr>
          <p:spPr bwMode="auto">
            <a:xfrm>
              <a:off x="2223729" y="1665951"/>
              <a:ext cx="1916224" cy="3462338"/>
            </a:xfrm>
            <a:prstGeom prst="rect">
              <a:avLst/>
            </a:pr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160">
                <a:solidFill>
                  <a:srgbClr val="FFFFFF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266776" y="1812771"/>
              <a:ext cx="1924219" cy="3364792"/>
              <a:chOff x="3249061" y="1846174"/>
              <a:chExt cx="2083253" cy="3364792"/>
            </a:xfrm>
          </p:grpSpPr>
          <p:sp>
            <p:nvSpPr>
              <p:cNvPr id="8" name="文本框 20"/>
              <p:cNvSpPr txBox="1">
                <a:spLocks noChangeArrowheads="1"/>
              </p:cNvSpPr>
              <p:nvPr/>
            </p:nvSpPr>
            <p:spPr bwMode="auto">
              <a:xfrm>
                <a:off x="3508044" y="1846174"/>
                <a:ext cx="1454761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第二阶段</a:t>
                </a:r>
              </a:p>
            </p:txBody>
          </p:sp>
          <p:sp>
            <p:nvSpPr>
              <p:cNvPr id="11" name="文本框 23"/>
              <p:cNvSpPr txBox="1">
                <a:spLocks noChangeArrowheads="1"/>
              </p:cNvSpPr>
              <p:nvPr/>
            </p:nvSpPr>
            <p:spPr bwMode="auto">
              <a:xfrm>
                <a:off x="3249061" y="2225533"/>
                <a:ext cx="2083253" cy="2985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80" b="1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根据反馈，班委与学生代表协商确定学员手册逻辑架构。</a:t>
                </a:r>
                <a:endParaRPr lang="en-US" altLang="zh-CN" sz="168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80" b="1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按章节将任务分解，派至小组长，分工协作（可打破原有分组），并于第三天</a:t>
                </a:r>
                <a:r>
                  <a:rPr lang="en-US" altLang="zh-CN" sz="1680" b="1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18:00</a:t>
                </a:r>
                <a:r>
                  <a:rPr lang="zh-CN" altLang="en-US" sz="1680" b="1" dirty="0">
                    <a:solidFill>
                      <a:prstClr val="blac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前提交初版成果。</a:t>
                </a:r>
                <a:endParaRPr lang="en-US" altLang="zh-CN" sz="168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355229" y="1614398"/>
            <a:ext cx="1987421" cy="4200777"/>
            <a:chOff x="8348663" y="2395538"/>
            <a:chExt cx="2816225" cy="3584575"/>
          </a:xfrm>
        </p:grpSpPr>
        <p:sp>
          <p:nvSpPr>
            <p:cNvPr id="6" name="矩形 17"/>
            <p:cNvSpPr>
              <a:spLocks noChangeArrowheads="1"/>
            </p:cNvSpPr>
            <p:nvPr/>
          </p:nvSpPr>
          <p:spPr bwMode="auto">
            <a:xfrm>
              <a:off x="8348663" y="2395538"/>
              <a:ext cx="2816225" cy="3584575"/>
            </a:xfrm>
            <a:prstGeom prst="rect">
              <a:avLst/>
            </a:prstGeom>
            <a:solidFill>
              <a:srgbClr val="40C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160">
                <a:solidFill>
                  <a:srgbClr val="FFFFFF"/>
                </a:solidFill>
              </a:endParaRPr>
            </a:p>
          </p:txBody>
        </p:sp>
        <p:sp>
          <p:nvSpPr>
            <p:cNvPr id="9" name="文本框 21"/>
            <p:cNvSpPr txBox="1">
              <a:spLocks noChangeArrowheads="1"/>
            </p:cNvSpPr>
            <p:nvPr/>
          </p:nvSpPr>
          <p:spPr bwMode="auto">
            <a:xfrm>
              <a:off x="8747120" y="2545878"/>
              <a:ext cx="2075907" cy="393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第三阶段</a:t>
              </a:r>
              <a:endPara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26"/>
            <p:cNvSpPr txBox="1">
              <a:spLocks noChangeArrowheads="1"/>
            </p:cNvSpPr>
            <p:nvPr/>
          </p:nvSpPr>
          <p:spPr bwMode="auto">
            <a:xfrm>
              <a:off x="8531157" y="2911679"/>
              <a:ext cx="2507839" cy="305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班委整合出学员手册初稿，并对内容进行审核。</a:t>
              </a:r>
              <a:endParaRPr lang="en-US" altLang="zh-CN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将意见反馈，由各组长进行版本迭代。</a:t>
              </a:r>
              <a:endParaRPr lang="en-US" altLang="zh-CN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如此反复，于第三天</a:t>
              </a:r>
              <a:r>
                <a:rPr lang="en-US" altLang="zh-CN" sz="168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24:00</a:t>
              </a:r>
              <a:r>
                <a:rPr lang="zh-CN" altLang="en-US" sz="168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提交最终版本。</a:t>
              </a:r>
              <a:endParaRPr lang="en-US" altLang="zh-CN" sz="1680" b="1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09383" y="1614398"/>
            <a:ext cx="1829448" cy="4154806"/>
            <a:chOff x="841375" y="2395538"/>
            <a:chExt cx="2816225" cy="3584575"/>
          </a:xfrm>
        </p:grpSpPr>
        <p:sp>
          <p:nvSpPr>
            <p:cNvPr id="4" name="矩形 13"/>
            <p:cNvSpPr>
              <a:spLocks noChangeArrowheads="1"/>
            </p:cNvSpPr>
            <p:nvPr/>
          </p:nvSpPr>
          <p:spPr bwMode="auto">
            <a:xfrm>
              <a:off x="841375" y="2395538"/>
              <a:ext cx="2816225" cy="3584575"/>
            </a:xfrm>
            <a:prstGeom prst="rect">
              <a:avLst/>
            </a:prstGeom>
            <a:solidFill>
              <a:srgbClr val="FF62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160">
                <a:solidFill>
                  <a:srgbClr val="FFFFFF"/>
                </a:solidFill>
              </a:endParaRPr>
            </a:p>
          </p:txBody>
        </p:sp>
        <p:sp>
          <p:nvSpPr>
            <p:cNvPr id="7" name="文本框 19"/>
            <p:cNvSpPr txBox="1">
              <a:spLocks noChangeArrowheads="1"/>
            </p:cNvSpPr>
            <p:nvPr/>
          </p:nvSpPr>
          <p:spPr bwMode="auto">
            <a:xfrm>
              <a:off x="1118484" y="2552099"/>
              <a:ext cx="2269539" cy="398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第一阶段</a:t>
              </a:r>
            </a:p>
          </p:txBody>
        </p:sp>
        <p:sp>
          <p:nvSpPr>
            <p:cNvPr id="10" name="文本框 22"/>
            <p:cNvSpPr txBox="1">
              <a:spLocks noChangeArrowheads="1"/>
            </p:cNvSpPr>
            <p:nvPr/>
          </p:nvSpPr>
          <p:spPr bwMode="auto">
            <a:xfrm>
              <a:off x="1022852" y="2917390"/>
              <a:ext cx="2451920" cy="2310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小组内部协作，</a:t>
              </a:r>
              <a:endParaRPr lang="en-US" altLang="zh-CN" sz="168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blac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在第三天的晨间汇报时，分别汇报学员手册初稿。</a:t>
              </a:r>
              <a:endParaRPr lang="en-US" altLang="zh-CN" sz="168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燕尾形 32"/>
          <p:cNvSpPr>
            <a:spLocks noChangeArrowheads="1"/>
          </p:cNvSpPr>
          <p:nvPr/>
        </p:nvSpPr>
        <p:spPr bwMode="auto">
          <a:xfrm>
            <a:off x="3058021" y="3369984"/>
            <a:ext cx="571500" cy="571500"/>
          </a:xfrm>
          <a:prstGeom prst="chevron">
            <a:avLst>
              <a:gd name="adj" fmla="val 50000"/>
            </a:avLst>
          </a:prstGeom>
          <a:solidFill>
            <a:srgbClr val="FF62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60">
              <a:solidFill>
                <a:prstClr val="black"/>
              </a:solidFill>
            </a:endParaRPr>
          </a:p>
        </p:txBody>
      </p:sp>
      <p:sp>
        <p:nvSpPr>
          <p:cNvPr id="15" name="燕尾形 33"/>
          <p:cNvSpPr>
            <a:spLocks noChangeArrowheads="1"/>
          </p:cNvSpPr>
          <p:nvPr/>
        </p:nvSpPr>
        <p:spPr bwMode="auto">
          <a:xfrm>
            <a:off x="5754589" y="3406051"/>
            <a:ext cx="571500" cy="571500"/>
          </a:xfrm>
          <a:prstGeom prst="chevron">
            <a:avLst>
              <a:gd name="adj" fmla="val 50000"/>
            </a:avLst>
          </a:prstGeom>
          <a:solidFill>
            <a:srgbClr val="FF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60">
              <a:solidFill>
                <a:prstClr val="black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998801" y="1624947"/>
            <a:ext cx="1987421" cy="4200778"/>
            <a:chOff x="8348663" y="2395538"/>
            <a:chExt cx="2816225" cy="3584575"/>
          </a:xfrm>
          <a:solidFill>
            <a:schemeClr val="accent1">
              <a:lumMod val="75000"/>
            </a:schemeClr>
          </a:solidFill>
        </p:grpSpPr>
        <p:sp>
          <p:nvSpPr>
            <p:cNvPr id="24" name="矩形 17"/>
            <p:cNvSpPr>
              <a:spLocks noChangeArrowheads="1"/>
            </p:cNvSpPr>
            <p:nvPr/>
          </p:nvSpPr>
          <p:spPr bwMode="auto">
            <a:xfrm>
              <a:off x="8348663" y="2395538"/>
              <a:ext cx="2816225" cy="3584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2160">
                <a:solidFill>
                  <a:prstClr val="white"/>
                </a:solidFill>
              </a:endParaRPr>
            </a:p>
          </p:txBody>
        </p:sp>
        <p:sp>
          <p:nvSpPr>
            <p:cNvPr id="25" name="文本框 21"/>
            <p:cNvSpPr txBox="1">
              <a:spLocks noChangeArrowheads="1"/>
            </p:cNvSpPr>
            <p:nvPr/>
          </p:nvSpPr>
          <p:spPr bwMode="auto">
            <a:xfrm>
              <a:off x="8747120" y="2545878"/>
              <a:ext cx="2075907" cy="3939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第四阶段</a:t>
              </a:r>
              <a:endPara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6" name="文本框 26"/>
            <p:cNvSpPr txBox="1">
              <a:spLocks noChangeArrowheads="1"/>
            </p:cNvSpPr>
            <p:nvPr/>
          </p:nvSpPr>
          <p:spPr bwMode="auto">
            <a:xfrm>
              <a:off x="8386036" y="3001327"/>
              <a:ext cx="2778852" cy="23951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8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班委将各小组提交的终板成果进行整合，并于第四天</a:t>
              </a:r>
              <a:r>
                <a:rPr lang="en-US" altLang="zh-CN" sz="168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9:00</a:t>
              </a:r>
              <a:r>
                <a:rPr lang="zh-CN" altLang="en-US" sz="168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前形成终稿。将其交至美工组，进行版面设计，交付打印。</a:t>
              </a:r>
              <a:endParaRPr lang="en-US" altLang="zh-CN" sz="168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7" name="燕尾形 33"/>
          <p:cNvSpPr>
            <a:spLocks noChangeArrowheads="1"/>
          </p:cNvSpPr>
          <p:nvPr/>
        </p:nvSpPr>
        <p:spPr bwMode="auto">
          <a:xfrm>
            <a:off x="8398162" y="3416599"/>
            <a:ext cx="571500" cy="571500"/>
          </a:xfrm>
          <a:prstGeom prst="chevron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160">
              <a:solidFill>
                <a:prstClr val="black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772764" y="59026"/>
            <a:ext cx="6646475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zh-CN" altLang="en-US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学生手册编制工作流程</a:t>
            </a:r>
          </a:p>
        </p:txBody>
      </p:sp>
    </p:spTree>
    <p:extLst>
      <p:ext uri="{BB962C8B-B14F-4D97-AF65-F5344CB8AC3E}">
        <p14:creationId xmlns:p14="http://schemas.microsoft.com/office/powerpoint/2010/main" val="1841073289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2772764" y="59026"/>
            <a:ext cx="6646475" cy="71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0" hangingPunct="0">
              <a:lnSpc>
                <a:spcPct val="120000"/>
              </a:lnSpc>
              <a:spcBef>
                <a:spcPct val="50000"/>
              </a:spcBef>
              <a:buFontTx/>
              <a:buNone/>
              <a:defRPr sz="2800">
                <a:gradFill flip="none" rotWithShape="1">
                  <a:gsLst>
                    <a:gs pos="60000">
                      <a:srgbClr val="BCE8F2"/>
                    </a:gs>
                    <a:gs pos="0">
                      <a:srgbClr val="4EC3DE"/>
                    </a:gs>
                    <a:gs pos="40000">
                      <a:srgbClr val="BCE8F2"/>
                    </a:gs>
                    <a:gs pos="100000">
                      <a:srgbClr val="4EC3DE"/>
                    </a:gs>
                  </a:gsLst>
                  <a:lin ang="0" scaled="1"/>
                  <a:tileRect/>
                </a:gradFill>
                <a:latin typeface="方正兰亭中粗黑_GBK" panose="02000000000000000000" pitchFamily="2" charset="-122"/>
                <a:ea typeface="方正兰亭中粗黑_GBK" panose="02000000000000000000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</a:defRPr>
            </a:lvl9pPr>
          </a:lstStyle>
          <a:p>
            <a:pPr fontAlgn="base">
              <a:spcAft>
                <a:spcPct val="0"/>
              </a:spcAft>
              <a:defRPr/>
            </a:pPr>
            <a:r>
              <a:rPr lang="zh-CN" altLang="en-US" sz="3360" b="1" dirty="0">
                <a:latin typeface="黑体" panose="02010609060101010101" pitchFamily="49" charset="-122"/>
                <a:ea typeface="黑体" panose="02010609060101010101" pitchFamily="49" charset="-122"/>
              </a:rPr>
              <a:t>学生手册编制工作流程</a:t>
            </a:r>
            <a:endParaRPr lang="en-US" altLang="zh-CN" sz="336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1067508" y="1569130"/>
            <a:ext cx="10056984" cy="21190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存在的问题：</a:t>
            </a:r>
            <a:endParaRPr lang="en-US" altLang="zh-CN" sz="216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逻辑框架过粗，各分组理解与班委不一致，拼装稿离预想偏离较大。造成班委审稿、修订难度大。</a:t>
            </a:r>
            <a:endParaRPr lang="en-US" altLang="zh-CN" sz="216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在短时间内，班委任务集中，精力分散，集中审稿时人员过少，压力太大。</a:t>
            </a:r>
            <a:endParaRPr lang="en-US" altLang="zh-CN" sz="216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067508" y="3861048"/>
            <a:ext cx="10056984" cy="20967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经验总结：</a:t>
            </a:r>
            <a:endParaRPr lang="en-US" altLang="zh-CN" sz="216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分工时应相对明确工作包，避免发挥维度过大，偏离原意。</a:t>
            </a:r>
            <a:endParaRPr lang="en-US" altLang="zh-CN" sz="216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16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没有建立工作规则，班委如果不能按照约定履行审稿义务，应当报告班长、建议合适人员参加审稿。</a:t>
            </a:r>
          </a:p>
        </p:txBody>
      </p:sp>
    </p:spTree>
    <p:extLst>
      <p:ext uri="{BB962C8B-B14F-4D97-AF65-F5344CB8AC3E}">
        <p14:creationId xmlns:p14="http://schemas.microsoft.com/office/powerpoint/2010/main" val="525111885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" name="TextBox 146"/>
          <p:cNvSpPr txBox="1">
            <a:spLocks noChangeArrowheads="1"/>
          </p:cNvSpPr>
          <p:nvPr/>
        </p:nvSpPr>
        <p:spPr bwMode="auto">
          <a:xfrm>
            <a:off x="1300267" y="1700808"/>
            <a:ext cx="950505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[1].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戴慧玲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清华大学工程管理硕士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入学导引课程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《2017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第二批次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学员手册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2017-V3.0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版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,2017.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页</a:t>
            </a: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[2].Ben Koo, Computational Thinking in Category Theory.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16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[3].M. Barr, and C. Wells, Category theory for computing science. 1990. 21.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30893" y="318255"/>
            <a:ext cx="544380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840" dirty="0">
                <a:solidFill>
                  <a:srgbClr val="BCE8F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en-US" altLang="zh-CN" sz="3840" dirty="0">
              <a:solidFill>
                <a:srgbClr val="BCE8F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04978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57418" y="61824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叶盛誉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85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1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"/>
            <a:ext cx="12192000" cy="6857295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6619165" y="122829"/>
            <a:ext cx="3848668" cy="1310185"/>
          </a:xfrm>
          <a:prstGeom prst="wedgeEllipseCallout">
            <a:avLst>
              <a:gd name="adj1" fmla="val -66274"/>
              <a:gd name="adj2" fmla="val 153125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</a:t>
            </a:r>
            <a:r>
              <a:rPr lang="zh-CN" altLang="en-US" smtClean="0"/>
              <a:t>张图像什么？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27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77745" y="1498563"/>
            <a:ext cx="46604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 smtClean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23900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80966" y="-19050"/>
            <a:ext cx="1443043" cy="6877051"/>
            <a:chOff x="-80966" y="-19050"/>
            <a:chExt cx="1443043" cy="6877051"/>
          </a:xfrm>
        </p:grpSpPr>
        <p:sp>
          <p:nvSpPr>
            <p:cNvPr id="29" name="任意多边形 28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809311" y="3009214"/>
            <a:ext cx="976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21376" y="2639883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5400" b="1" dirty="0" smtClean="0">
                <a:solidFill>
                  <a:srgbClr val="FFC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工具使用</a:t>
            </a:r>
            <a:endParaRPr lang="zh-CN" altLang="en-US" sz="5400" b="1" dirty="0">
              <a:solidFill>
                <a:srgbClr val="FFC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34475" y="3508375"/>
            <a:ext cx="5466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2800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多种函数</a:t>
            </a:r>
            <a:r>
              <a:rPr lang="zh-CN" altLang="en-US" sz="2800" dirty="0">
                <a:solidFill>
                  <a:srgbClr val="3A3A3A"/>
                </a:solidFill>
                <a:latin typeface="Calibri Light" panose="020F0302020204030204" pitchFamily="34" charset="0"/>
              </a:rPr>
              <a:t>（隐喻）</a:t>
            </a:r>
            <a:r>
              <a:rPr lang="zh-CN" altLang="en-US" sz="2800" dirty="0" smtClean="0">
                <a:solidFill>
                  <a:srgbClr val="3A3A3A"/>
                </a:solidFill>
                <a:latin typeface="Calibri Light" panose="020F0302020204030204" pitchFamily="34" charset="0"/>
              </a:rPr>
              <a:t>系统的调用</a:t>
            </a:r>
            <a:endParaRPr lang="zh-CN" altLang="en-US" sz="4000" b="1" dirty="0">
              <a:solidFill>
                <a:srgbClr val="3A3A3A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02132" y="2797432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238235" y="4049826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11716683" y="3016282"/>
            <a:ext cx="950633" cy="950633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86</a:t>
            </a:fld>
            <a:endParaRPr lang="zh-CN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2794180" y="1723812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384115" y="1370498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5827311" y="1723812"/>
            <a:ext cx="3462511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6417246" y="1370498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81048" y="4443503"/>
            <a:ext cx="25806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Mathematica</a:t>
            </a:r>
            <a:endParaRPr lang="en-US" altLang="zh-CN" sz="32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02445" y="1370498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02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24186" y="1400646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01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34" name="组合 3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1200" b="1" spc="-100" dirty="0" smtClean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極限學習過程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76648" y="5866754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87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49" name="组合 42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55" name="组合 4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15999" y="403949"/>
            <a:ext cx="805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Arial" panose="020B0604020202020204" pitchFamily="34" charset="0"/>
              </a:rPr>
              <a:t>Demo Time</a:t>
            </a:r>
            <a:endParaRPr lang="zh-CN" altLang="en-US" sz="32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5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1200" b="1" spc="-100" dirty="0" smtClean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極限學習過程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灯片编号占位符 3"/>
          <p:cNvSpPr txBox="1">
            <a:spLocks/>
          </p:cNvSpPr>
          <p:nvPr/>
        </p:nvSpPr>
        <p:spPr>
          <a:xfrm>
            <a:off x="8984901" y="58842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1E86F-CBF7-4DF7-824A-AB405C555AAE}" type="slidenum">
              <a:rPr lang="zh-CN" altLang="en-US" sz="3200" smtClean="0">
                <a:solidFill>
                  <a:schemeClr val="bg1"/>
                </a:solidFill>
              </a:rPr>
              <a:pPr/>
              <a:t>87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686226" y="4508960"/>
            <a:ext cx="26859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NetLogo</a:t>
            </a:r>
            <a:endParaRPr lang="en-US" altLang="zh-CN" sz="3200" dirty="0" smtClean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87" y="2825246"/>
            <a:ext cx="1442548" cy="1442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858" y="2825247"/>
            <a:ext cx="1443059" cy="14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496165" y="1209855"/>
            <a:ext cx="7563679" cy="1269991"/>
          </a:xfrm>
        </p:spPr>
        <p:txBody>
          <a:bodyPr>
            <a:noAutofit/>
          </a:bodyPr>
          <a:lstStyle/>
          <a:p>
            <a:pPr marL="342891" indent="-342891">
              <a:lnSpc>
                <a:spcPct val="110000"/>
              </a:lnSpc>
            </a:pPr>
            <a:r>
              <a:rPr lang="en-US" altLang="zh-CN" sz="2667" dirty="0">
                <a:latin typeface="Hei" charset="-122"/>
                <a:ea typeface="Hei" charset="-122"/>
                <a:cs typeface="Hei" charset="-122"/>
              </a:rPr>
              <a:t>Agent-based Modeling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68281" y="402005"/>
            <a:ext cx="918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 smtClean="0">
                <a:latin typeface="Hei" charset="-122"/>
                <a:ea typeface="Hei" charset="-122"/>
                <a:cs typeface="Hei" charset="-122"/>
              </a:rPr>
              <a:t>复杂网络专用的编程语言  </a:t>
            </a:r>
            <a:r>
              <a:rPr lang="en-US" altLang="zh-CN" sz="3200" dirty="0" err="1" smtClean="0">
                <a:latin typeface="Hei" charset="-122"/>
                <a:ea typeface="Hei" charset="-122"/>
                <a:cs typeface="Hei" charset="-122"/>
              </a:rPr>
              <a:t>NetLogo</a:t>
            </a:r>
            <a:endParaRPr lang="zh-CN" altLang="en-US" sz="1300" kern="0" dirty="0"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82" y="2210000"/>
            <a:ext cx="5102476" cy="4263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269" y="2210000"/>
            <a:ext cx="5502884" cy="4263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8221" y="0"/>
            <a:ext cx="1553780" cy="17446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3" y="1786397"/>
            <a:ext cx="2388068" cy="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496165" y="1209855"/>
            <a:ext cx="9507644" cy="1269991"/>
          </a:xfrm>
        </p:spPr>
        <p:txBody>
          <a:bodyPr>
            <a:noAutofit/>
          </a:bodyPr>
          <a:lstStyle/>
          <a:p>
            <a:pPr marL="342891" indent="-342891">
              <a:lnSpc>
                <a:spcPct val="110000"/>
              </a:lnSpc>
            </a:pPr>
            <a:r>
              <a:rPr lang="zh-CN" altLang="en-US" sz="2667" dirty="0">
                <a:latin typeface="Hei" charset="-122"/>
                <a:ea typeface="Hei" charset="-122"/>
                <a:cs typeface="Hei" charset="-122"/>
              </a:rPr>
              <a:t> </a:t>
            </a:r>
            <a:r>
              <a:rPr lang="zh-CN" altLang="en-US" sz="2667" dirty="0" smtClean="0">
                <a:latin typeface="Hei" charset="-122"/>
                <a:ea typeface="Hei" charset="-122"/>
                <a:cs typeface="Hei" charset="-122"/>
              </a:rPr>
              <a:t>尤亦庄： </a:t>
            </a:r>
            <a:r>
              <a:rPr lang="mr-IN" altLang="zh-CN" sz="2667" dirty="0" smtClean="0">
                <a:latin typeface="Hei" charset="-122"/>
                <a:ea typeface="Hei" charset="-122"/>
                <a:cs typeface="Hei" charset="-122"/>
              </a:rPr>
              <a:t>…</a:t>
            </a:r>
            <a:r>
              <a:rPr lang="zh-CN" altLang="en-US" sz="2667" dirty="0" smtClean="0">
                <a:latin typeface="Hei" charset="-122"/>
                <a:ea typeface="Hei" charset="-122"/>
                <a:cs typeface="Hei" charset="-122"/>
              </a:rPr>
              <a:t>引力</a:t>
            </a:r>
            <a:r>
              <a:rPr lang="zh-CN" altLang="en-US" sz="2667" dirty="0">
                <a:latin typeface="Hei" charset="-122"/>
                <a:ea typeface="Hei" charset="-122"/>
                <a:cs typeface="Hei" charset="-122"/>
              </a:rPr>
              <a:t>、量子纠缠和人工智能正是在这里走到了一起。它们之间涌现出一个共同的主题，那就是复杂</a:t>
            </a:r>
            <a:r>
              <a:rPr lang="zh-CN" altLang="en-US" sz="2667" dirty="0" smtClean="0">
                <a:latin typeface="Hei" charset="-122"/>
                <a:ea typeface="Hei" charset="-122"/>
                <a:cs typeface="Hei" charset="-122"/>
              </a:rPr>
              <a:t>网络。</a:t>
            </a:r>
            <a:r>
              <a:rPr lang="en-US" altLang="zh-CN" sz="2667" dirty="0" smtClean="0">
                <a:latin typeface="Hei" charset="-122"/>
                <a:ea typeface="Hei" charset="-122"/>
                <a:cs typeface="Hei" charset="-122"/>
              </a:rPr>
              <a:t>-</a:t>
            </a:r>
            <a:endParaRPr lang="en-US" altLang="zh-CN" sz="2667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8281" y="402005"/>
            <a:ext cx="9187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 smtClean="0">
                <a:latin typeface="Hei" charset="-122"/>
                <a:ea typeface="Hei" charset="-122"/>
                <a:cs typeface="Hei" charset="-122"/>
              </a:rPr>
              <a:t>范畴论：复杂网络的数学 （</a:t>
            </a:r>
            <a:r>
              <a:rPr lang="en-US" altLang="zh-CN" sz="3200" dirty="0" smtClean="0">
                <a:latin typeface="Hei" charset="-122"/>
                <a:ea typeface="Hei" charset="-122"/>
                <a:cs typeface="Hei" charset="-122"/>
              </a:rPr>
              <a:t>John Baez</a:t>
            </a:r>
            <a:r>
              <a:rPr lang="zh-CN" altLang="en-US" sz="3200" dirty="0" smtClean="0">
                <a:latin typeface="Hei" charset="-122"/>
                <a:ea typeface="Hei" charset="-122"/>
                <a:cs typeface="Hei" charset="-122"/>
              </a:rPr>
              <a:t>）</a:t>
            </a:r>
            <a:endParaRPr lang="zh-CN" altLang="en-US" sz="1300" kern="0" dirty="0"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989" y="2882558"/>
            <a:ext cx="7568736" cy="2740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4835" y="6042749"/>
            <a:ext cx="705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本页的图文来自尤亦庄的 “引力</a:t>
            </a:r>
            <a:r>
              <a:rPr lang="zh-CN" altLang="en-US" dirty="0"/>
              <a:t>、量子与人工智能的深度</a:t>
            </a:r>
            <a:r>
              <a:rPr lang="zh-CN" altLang="en-US" dirty="0" smtClean="0"/>
              <a:t>对话”</a:t>
            </a:r>
            <a:endParaRPr lang="zh-CN" altLang="en-US" dirty="0"/>
          </a:p>
          <a:p>
            <a:r>
              <a:rPr lang="zh-CN" altLang="en-US" dirty="0" smtClean="0"/>
              <a:t>：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mp.weixin.qq.com</a:t>
            </a:r>
            <a:r>
              <a:rPr lang="en-US" dirty="0"/>
              <a:t>/s/UBG8-3FKkyE6DrUJ2CXIAA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11" y="2882558"/>
            <a:ext cx="2757478" cy="275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77745" y="1498563"/>
            <a:ext cx="46604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zh-CN" altLang="en-US" sz="23900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80966" y="-19050"/>
            <a:ext cx="1443043" cy="6877051"/>
            <a:chOff x="-80966" y="-19050"/>
            <a:chExt cx="1443043" cy="6877051"/>
          </a:xfrm>
        </p:grpSpPr>
        <p:sp>
          <p:nvSpPr>
            <p:cNvPr id="29" name="任意多边形 28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809311" y="3009214"/>
            <a:ext cx="8547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01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14960" y="2639883"/>
            <a:ext cx="2967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5400" b="1" dirty="0" smtClean="0">
                <a:solidFill>
                  <a:srgbClr val="FFC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课程合约</a:t>
            </a:r>
            <a:endParaRPr lang="zh-CN" altLang="en-US" sz="5400" b="1" dirty="0">
              <a:solidFill>
                <a:srgbClr val="FFC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02132" y="2797432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474356" y="4024877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11716683" y="3016282"/>
            <a:ext cx="950633" cy="950633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9</a:t>
            </a:fld>
            <a:endParaRPr lang="zh-CN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67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b="1" dirty="0" smtClean="0"/>
              <a:t>总结：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认知的本源来自事物之间的可比性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Lakoff</a:t>
            </a:r>
            <a:r>
              <a:rPr lang="en-US" altLang="zh-CN" dirty="0" smtClean="0"/>
              <a:t>: </a:t>
            </a:r>
            <a:r>
              <a:rPr lang="zh-CN" altLang="en-US" dirty="0" smtClean="0"/>
              <a:t>事物之间的关系共有三种：本体、结构、时空相对性</a:t>
            </a:r>
            <a:endParaRPr lang="en-US" altLang="zh-CN" dirty="0" smtClean="0"/>
          </a:p>
          <a:p>
            <a:r>
              <a:rPr lang="zh-CN" altLang="en-US" dirty="0" smtClean="0"/>
              <a:t>范畴论提出一套态射体系：描述 比喻／隐喻的数理逻辑方法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Eilenburg</a:t>
            </a:r>
            <a:r>
              <a:rPr lang="en-US" altLang="zh-CN" dirty="0" smtClean="0"/>
              <a:t> &amp; Mac Lane: </a:t>
            </a:r>
            <a:r>
              <a:rPr lang="zh-CN" altLang="en-US" dirty="0" smtClean="0"/>
              <a:t>三种态射：函数、函子、自然转换</a:t>
            </a:r>
            <a:endParaRPr lang="en-US" altLang="zh-CN" dirty="0" smtClean="0"/>
          </a:p>
          <a:p>
            <a:r>
              <a:rPr lang="zh-CN" altLang="en-US" dirty="0" smtClean="0"/>
              <a:t>当代的计算科学奠基于范畴论，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梳理数学领域的工具 （哲学与量子重力场）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编译器的优化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软件工程与系统工程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Lawvere</a:t>
            </a:r>
            <a:r>
              <a:rPr lang="en-US" altLang="zh-CN" dirty="0" smtClean="0"/>
              <a:t> Foundation</a:t>
            </a:r>
            <a:r>
              <a:rPr lang="zh-CN" altLang="en-US" dirty="0" smtClean="0"/>
              <a:t> 提出了范畴论通用于其他领域的假设</a:t>
            </a:r>
            <a:r>
              <a:rPr lang="en-US" altLang="zh-CN" dirty="0" smtClean="0"/>
              <a:t> (Conceptual Mathematics)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90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9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b="1" dirty="0" smtClean="0"/>
              <a:t>参考文献：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introduction to Category Theory for Software Engineers</a:t>
            </a:r>
            <a:r>
              <a:rPr lang="zh-CN" altLang="en-US" dirty="0" smtClean="0"/>
              <a:t>， </a:t>
            </a:r>
            <a:r>
              <a:rPr lang="en-US" altLang="zh-CN" dirty="0"/>
              <a:t>Steve Easterbrook, U of Toronto: </a:t>
            </a:r>
            <a:r>
              <a:rPr lang="en-US" altLang="zh-CN" dirty="0">
                <a:hlinkClick r:id="rId2"/>
              </a:rPr>
              <a:t>http://www.cs.toronto.edu/~</a:t>
            </a:r>
            <a:r>
              <a:rPr lang="en-US" altLang="zh-CN" dirty="0" smtClean="0">
                <a:hlinkClick r:id="rId2"/>
              </a:rPr>
              <a:t>sme/presentations/cat101.pdf</a:t>
            </a:r>
            <a:endParaRPr lang="en-US" altLang="zh-CN" dirty="0" smtClean="0"/>
          </a:p>
          <a:p>
            <a:r>
              <a:rPr lang="en-US" altLang="zh-CN" dirty="0" smtClean="0"/>
              <a:t>Conceptual Mathematics, F. William </a:t>
            </a:r>
            <a:r>
              <a:rPr lang="en-US" altLang="zh-CN" dirty="0" err="1" smtClean="0"/>
              <a:t>Lawvere</a:t>
            </a:r>
            <a:r>
              <a:rPr lang="en-US" altLang="zh-CN" dirty="0"/>
              <a:t>, SUNY Buffalo, http://</a:t>
            </a:r>
            <a:r>
              <a:rPr lang="en-US" altLang="zh-CN" dirty="0" err="1" smtClean="0"/>
              <a:t>www.cambridge.org</a:t>
            </a:r>
            <a:r>
              <a:rPr lang="en-US" altLang="zh-CN" dirty="0" smtClean="0"/>
              <a:t>/catalogue/</a:t>
            </a:r>
            <a:r>
              <a:rPr lang="en-US" altLang="zh-CN" dirty="0" err="1" smtClean="0"/>
              <a:t>catalogue.asp?isbn</a:t>
            </a:r>
            <a:r>
              <a:rPr lang="en-US" altLang="zh-CN" dirty="0" smtClean="0"/>
              <a:t>=9780521719162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/>
              <a:pPr/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64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01537531-F62E-4946-873E-5B06672E1029}"/>
    </a:ext>
  </a:extLst>
</a:theme>
</file>

<file path=ppt/theme/theme3.xml><?xml version="1.0" encoding="utf-8"?>
<a:theme xmlns:a="http://schemas.openxmlformats.org/drawingml/2006/main" name="3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01537531-F62E-4946-873E-5B06672E1029}"/>
    </a:ext>
  </a:extLst>
</a:theme>
</file>

<file path=ppt/theme/theme4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80471B2D-BE42-FF44-87D8-28E9C59BEE4E}"/>
    </a:ext>
  </a:extLst>
</a:theme>
</file>

<file path=ppt/theme/theme5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6858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altLang="x-none" sz="13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孟琪-商业计划PPT模板 (19)" id="{30428E57-210E-8A48-AFC2-3B0A556AE7DF}" vid="{80471B2D-BE42-FF44-87D8-28E9C59BEE4E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5362</Words>
  <Application>Microsoft Macintosh PowerPoint</Application>
  <PresentationFormat>Widescreen</PresentationFormat>
  <Paragraphs>1038</Paragraphs>
  <Slides>91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91</vt:i4>
      </vt:variant>
    </vt:vector>
  </HeadingPairs>
  <TitlesOfParts>
    <vt:vector size="133" baseType="lpstr">
      <vt:lpstr>Algerian</vt:lpstr>
      <vt:lpstr>Arial Black</vt:lpstr>
      <vt:lpstr>Book Antiqua</vt:lpstr>
      <vt:lpstr>Bradley Hand ITC</vt:lpstr>
      <vt:lpstr>Calibri</vt:lpstr>
      <vt:lpstr>Calibri Light</vt:lpstr>
      <vt:lpstr>Calisto MT</vt:lpstr>
      <vt:lpstr>Cambria Math</vt:lpstr>
      <vt:lpstr>Capitals</vt:lpstr>
      <vt:lpstr>Comic Sans MS</vt:lpstr>
      <vt:lpstr>French Script MT</vt:lpstr>
      <vt:lpstr>Hei</vt:lpstr>
      <vt:lpstr>Heiti SC Light</vt:lpstr>
      <vt:lpstr>Kaiti SC</vt:lpstr>
      <vt:lpstr>Lantinghei SC Demibold</vt:lpstr>
      <vt:lpstr>Lantinghei SC Extralight</vt:lpstr>
      <vt:lpstr>LiHei Pro Medium</vt:lpstr>
      <vt:lpstr>Mangal</vt:lpstr>
      <vt:lpstr>MS PGothic</vt:lpstr>
      <vt:lpstr>ＭＳ Ｐゴシック</vt:lpstr>
      <vt:lpstr>Times New Roman</vt:lpstr>
      <vt:lpstr>Wingdings</vt:lpstr>
      <vt:lpstr>Yu Gothic UI Light</vt:lpstr>
      <vt:lpstr>华文仿宋</vt:lpstr>
      <vt:lpstr>华文细黑</vt:lpstr>
      <vt:lpstr>宋体</vt:lpstr>
      <vt:lpstr>微軟正黑體</vt:lpstr>
      <vt:lpstr>微软雅黑</vt:lpstr>
      <vt:lpstr>微软雅黑 Light</vt:lpstr>
      <vt:lpstr>新細明體</vt:lpstr>
      <vt:lpstr>方正兰亭中粗黑_GBK</vt:lpstr>
      <vt:lpstr>方正兰亭超细黑简体</vt:lpstr>
      <vt:lpstr>方正兰亭黑_GBK</vt:lpstr>
      <vt:lpstr>等线</vt:lpstr>
      <vt:lpstr>等线 Light</vt:lpstr>
      <vt:lpstr>黑体</vt:lpstr>
      <vt:lpstr>Arial</vt:lpstr>
      <vt:lpstr>Office 主题​​</vt:lpstr>
      <vt:lpstr>2_Office 主题</vt:lpstr>
      <vt:lpstr>3_Office 主题</vt:lpstr>
      <vt:lpstr>Office 主题</vt:lpstr>
      <vt:lpstr>1_Office 主题</vt:lpstr>
      <vt:lpstr>PowerPoint Presentation</vt:lpstr>
      <vt:lpstr>PowerPoint Presentation</vt:lpstr>
      <vt:lpstr>PowerPoint Presentation</vt:lpstr>
      <vt:lpstr>教育部资助的清华大学学校特色项目： ABC 认知科学与计算思维的课程体系:</vt:lpstr>
      <vt:lpstr>输出：清华辞典项目</vt:lpstr>
      <vt:lpstr>学习行为数据的三层次</vt:lpstr>
      <vt:lpstr>比对不同学科语汇体系之异同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“The Master Algorithm” Reframe Our World?</vt:lpstr>
      <vt:lpstr>Five Factions of Algorithm</vt:lpstr>
      <vt:lpstr>Knowledge System based on Computational Thinking</vt:lpstr>
      <vt:lpstr>Computation of Reliability</vt:lpstr>
      <vt:lpstr>PowerPoint Presentation</vt:lpstr>
      <vt:lpstr>PowerPoint Presentation</vt:lpstr>
      <vt:lpstr>本体比喻 (Ontological Metaphor)</vt:lpstr>
      <vt:lpstr>空间比喻 (Orientation Metaphor)</vt:lpstr>
      <vt:lpstr>系统比喻 （System Metaphor)</vt:lpstr>
      <vt:lpstr>PowerPoint Presentation</vt:lpstr>
      <vt:lpstr>产业与科学革命的知识体系奠基人：Thomas Kuhn</vt:lpstr>
      <vt:lpstr>分析产业变革的Kuhn Cycle</vt:lpstr>
      <vt:lpstr>关键词：Incommensurability （不可通约）</vt:lpstr>
      <vt:lpstr>理解效果跟比喻的恰当性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总结：</vt:lpstr>
      <vt:lpstr>参考文献：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Microsoft Office User</cp:lastModifiedBy>
  <cp:revision>1525</cp:revision>
  <dcterms:created xsi:type="dcterms:W3CDTF">2016-06-07T15:36:47Z</dcterms:created>
  <dcterms:modified xsi:type="dcterms:W3CDTF">2017-09-19T15:23:46Z</dcterms:modified>
</cp:coreProperties>
</file>